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  <p:sldMasterId id="2147483725" r:id="rId2"/>
  </p:sldMasterIdLst>
  <p:notesMasterIdLst>
    <p:notesMasterId r:id="rId51"/>
  </p:notesMasterIdLst>
  <p:sldIdLst>
    <p:sldId id="335" r:id="rId3"/>
    <p:sldId id="317" r:id="rId4"/>
    <p:sldId id="357" r:id="rId5"/>
    <p:sldId id="469" r:id="rId6"/>
    <p:sldId id="470" r:id="rId7"/>
    <p:sldId id="471" r:id="rId8"/>
    <p:sldId id="449" r:id="rId9"/>
    <p:sldId id="450" r:id="rId10"/>
    <p:sldId id="451" r:id="rId11"/>
    <p:sldId id="452" r:id="rId12"/>
    <p:sldId id="472" r:id="rId13"/>
    <p:sldId id="441" r:id="rId14"/>
    <p:sldId id="442" r:id="rId15"/>
    <p:sldId id="443" r:id="rId16"/>
    <p:sldId id="444" r:id="rId17"/>
    <p:sldId id="384" r:id="rId18"/>
    <p:sldId id="455" r:id="rId19"/>
    <p:sldId id="435" r:id="rId20"/>
    <p:sldId id="438" r:id="rId21"/>
    <p:sldId id="439" r:id="rId22"/>
    <p:sldId id="440" r:id="rId23"/>
    <p:sldId id="414" r:id="rId24"/>
    <p:sldId id="437" r:id="rId25"/>
    <p:sldId id="343" r:id="rId26"/>
    <p:sldId id="344" r:id="rId27"/>
    <p:sldId id="345" r:id="rId28"/>
    <p:sldId id="453" r:id="rId29"/>
    <p:sldId id="456" r:id="rId30"/>
    <p:sldId id="327" r:id="rId31"/>
    <p:sldId id="375" r:id="rId32"/>
    <p:sldId id="322" r:id="rId33"/>
    <p:sldId id="421" r:id="rId34"/>
    <p:sldId id="352" r:id="rId35"/>
    <p:sldId id="353" r:id="rId36"/>
    <p:sldId id="354" r:id="rId37"/>
    <p:sldId id="458" r:id="rId38"/>
    <p:sldId id="460" r:id="rId39"/>
    <p:sldId id="461" r:id="rId40"/>
    <p:sldId id="462" r:id="rId41"/>
    <p:sldId id="463" r:id="rId42"/>
    <p:sldId id="425" r:id="rId43"/>
    <p:sldId id="468" r:id="rId44"/>
    <p:sldId id="466" r:id="rId45"/>
    <p:sldId id="464" r:id="rId46"/>
    <p:sldId id="467" r:id="rId47"/>
    <p:sldId id="465" r:id="rId48"/>
    <p:sldId id="431" r:id="rId49"/>
    <p:sldId id="356" r:id="rId5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CC"/>
    <a:srgbClr val="33CC33"/>
    <a:srgbClr val="005828"/>
    <a:srgbClr val="71FFB1"/>
    <a:srgbClr val="29FF8A"/>
    <a:srgbClr val="00FA71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709" autoAdjust="0"/>
  </p:normalViewPr>
  <p:slideViewPr>
    <p:cSldViewPr>
      <p:cViewPr>
        <p:scale>
          <a:sx n="75" d="100"/>
          <a:sy n="75" d="100"/>
        </p:scale>
        <p:origin x="-1008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86FB3-03A0-49C0-B961-648C09E60A74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2BA416-5F1E-47CB-A2C6-AABDE98E277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006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4" name="Espaço Reservado para Texto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s &quot;especiais&quot; 2_Demo, Vídeo et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 noProof="0" smtClean="0"/>
              <a:t>clique para…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ar para slides com Código de Softw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533001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64275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01F9469-DC51-497E-9FBB-F49A1DF7F07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64275"/>
            <a:ext cx="2895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67450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E2B096-7275-468B-A5D2-80014B03C6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836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275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01F9469-DC51-497E-9FBB-F49A1DF7F070}" type="datetimeFigureOut">
              <a:rPr lang="pt-BR" smtClean="0"/>
              <a:t>03/10/2016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64275"/>
            <a:ext cx="2895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67450"/>
            <a:ext cx="2133600" cy="3841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EE2B096-7275-468B-A5D2-80014B03C6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902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s &quot;especiais&quot; 1_Demo, Vídeo et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pt-BR" noProof="0" smtClean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noProof="0" smtClean="0"/>
              <a:t>Clique para editar o estilo do subtítulo mestre</a:t>
            </a:r>
            <a:endParaRPr lang="pt-BR" noProof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pt-BR" noProof="0" smtClean="0"/>
              <a:t>clique para…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855893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855893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noProof="0" smtClean="0"/>
              <a:t>Clique para editar o título mestre</a:t>
            </a:r>
            <a:endParaRPr lang="pt-BR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Imprime em ESCALA DE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white rectangle.png"/>
          <p:cNvPicPr>
            <a:picLocks noChangeAspect="1"/>
          </p:cNvPicPr>
          <p:nvPr/>
        </p:nvPicPr>
        <p:blipFill>
          <a:blip r:embed="rId6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pt-BR" noProof="0" smtClean="0"/>
              <a:t>Clique para editar o estilo do título Mestre</a:t>
            </a:r>
            <a:endParaRPr lang="pt-BR" noProof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5330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47" r:id="rId2"/>
    <p:sldLayoutId id="2147483749" r:id="rId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../OFICINAS%20SISPACTO%20SET%202016/Doc%20Diversos/RES%20CIT%20No%2002%20AGOSTO%202016%20SISPACTO.pdf" TargetMode="Externa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OFICINAS%20SISPACTO%20SET%202016/Orienta&#231;&#227;o%20para%20Pactua&#231;&#227;o%20dos%20Indicadores%20da%20Sa&#250;de%202016/Caderno%20de%20indicadores.pdf" TargetMode="Externa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../OFICINAS%20SISPACTO%20SET%202016/Planilha%20para%20preenchimento%20das%20Metas%20pelas%20aereas%20tecnicas%20R.xlsx" TargetMode="External"/><Relationship Id="rId2" Type="http://schemas.openxmlformats.org/officeDocument/2006/relationships/hyperlink" Target="../OFICINAS%20SISPACTO%20SET%202016/Orienta&#231;&#227;o%20para%20Pactua&#231;&#227;o%20dos%20Indicadores%20da%20Sa&#250;de%202016/INDICADORES%20-%202016%20_%20por%20&#225;rea%20T&#233;cnica.xlsx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../OFICINAS%20SISPACTO%20SET%202016/CRONOGRAMA.xlsx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gaged@saude.am.gov.br" TargetMode="Externa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mailto:deplan.saudeam@gmail.com" TargetMode="External"/><Relationship Id="rId2" Type="http://schemas.openxmlformats.org/officeDocument/2006/relationships/hyperlink" Target="mailto:deplan@saude.am.gov.br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23528" y="2060848"/>
            <a:ext cx="8496944" cy="19442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Oficina de Planejamento e Orientação ao processo de </a:t>
            </a:r>
            <a:r>
              <a:rPr lang="pt-BR" sz="38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de Metas e Indicadores do </a:t>
            </a:r>
            <a:r>
              <a:rPr lang="pt-BR" sz="3800" b="1" cap="all" spc="0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Sispacto</a:t>
            </a:r>
            <a:r>
              <a:rPr lang="pt-BR" sz="3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t-BR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- 2016</a:t>
            </a:r>
          </a:p>
          <a:p>
            <a:pPr algn="ctr"/>
            <a:r>
              <a:rPr lang="pt-BR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t-BR" sz="3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– Etapa </a:t>
            </a:r>
            <a:r>
              <a:rPr lang="pt-BR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estadual</a:t>
            </a:r>
            <a:endParaRPr lang="pt-BR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2987824" y="6273225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/>
              <a:t>Manaus – Amazonas</a:t>
            </a:r>
          </a:p>
          <a:p>
            <a:pPr algn="ctr"/>
            <a:r>
              <a:rPr lang="pt-BR" sz="1600" b="1" dirty="0" smtClean="0"/>
              <a:t>30/09/2016</a:t>
            </a:r>
            <a:endParaRPr lang="pt-BR" sz="1600" b="1" dirty="0"/>
          </a:p>
        </p:txBody>
      </p:sp>
      <p:pic>
        <p:nvPicPr>
          <p:cNvPr id="2050" name="Imagem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16" y="33782"/>
            <a:ext cx="697223" cy="86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 de Texto 2"/>
          <p:cNvSpPr txBox="1">
            <a:spLocks noChangeArrowheads="1"/>
          </p:cNvSpPr>
          <p:nvPr/>
        </p:nvSpPr>
        <p:spPr bwMode="auto">
          <a:xfrm>
            <a:off x="2277491" y="895350"/>
            <a:ext cx="4166717" cy="80021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Governo do Estado do Amazonas</a:t>
            </a:r>
            <a:endParaRPr kumimoji="0" lang="pt-BR" altLang="pt-BR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Secretaria de Estado de Saúde</a:t>
            </a:r>
            <a:endParaRPr kumimoji="0" lang="pt-BR" altLang="pt-BR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Departamento de Planejamento e Gestão</a:t>
            </a:r>
            <a:endParaRPr kumimoji="0" lang="pt-BR" altLang="pt-B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504" y="-9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55576" y="5013176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Apresentação: </a:t>
            </a:r>
            <a:r>
              <a:rPr lang="pt-BR" sz="2000" dirty="0" smtClean="0"/>
              <a:t>Adm.</a:t>
            </a:r>
            <a:r>
              <a:rPr lang="pt-BR" sz="2000" b="1" dirty="0" smtClean="0"/>
              <a:t> </a:t>
            </a:r>
            <a:r>
              <a:rPr lang="pt-BR" sz="2000" dirty="0" err="1" smtClean="0"/>
              <a:t>Radija</a:t>
            </a:r>
            <a:r>
              <a:rPr lang="pt-BR" sz="2000" dirty="0" smtClean="0"/>
              <a:t> Mary Costa de Melo Lopes</a:t>
            </a:r>
          </a:p>
          <a:p>
            <a:r>
              <a:rPr lang="pt-BR" sz="2000" dirty="0"/>
              <a:t> </a:t>
            </a:r>
            <a:r>
              <a:rPr lang="pt-BR" sz="2000" dirty="0" smtClean="0"/>
              <a:t>                          Chefe do </a:t>
            </a:r>
            <a:r>
              <a:rPr lang="pt-BR" sz="2000" dirty="0" err="1" smtClean="0"/>
              <a:t>Depto</a:t>
            </a:r>
            <a:r>
              <a:rPr lang="pt-BR" sz="2000" dirty="0" smtClean="0"/>
              <a:t> de Planejamento/SUSAM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14318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772816"/>
            <a:ext cx="878497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Contextos da </a:t>
            </a: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 Local)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pt-BR" sz="1200" b="1" dirty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/>
              <a:t>Mudança de dirigentes e técnicos da SUSAM </a:t>
            </a:r>
            <a:r>
              <a:rPr lang="pt-BR" sz="2600" dirty="0"/>
              <a:t>: </a:t>
            </a:r>
            <a:r>
              <a:rPr lang="pt-BR" sz="2600" dirty="0" smtClean="0"/>
              <a:t> impacto nas decisões técnicas e administrativas e financeiras;</a:t>
            </a:r>
          </a:p>
          <a:p>
            <a:pPr algn="just">
              <a:buClr>
                <a:srgbClr val="00B050"/>
              </a:buClr>
            </a:pPr>
            <a:endParaRPr lang="pt-BR" sz="2600" dirty="0" smtClean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/>
              <a:t>Período eleitoral para os municípios, </a:t>
            </a:r>
            <a:r>
              <a:rPr lang="pt-BR" sz="2600" dirty="0" smtClean="0"/>
              <a:t>e as consequentes trocas de equipes gestoras e </a:t>
            </a:r>
            <a:r>
              <a:rPr lang="pt-BR" sz="2600" dirty="0" err="1" smtClean="0"/>
              <a:t>tecnicas</a:t>
            </a:r>
            <a:r>
              <a:rPr lang="pt-BR" sz="2600" dirty="0" smtClean="0"/>
              <a:t> nas SMS</a:t>
            </a:r>
          </a:p>
          <a:p>
            <a:pPr algn="just">
              <a:buClr>
                <a:srgbClr val="00B050"/>
              </a:buClr>
            </a:pPr>
            <a:endParaRPr lang="pt-BR" sz="2600" dirty="0" smtClean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/>
              <a:t>Comissões CIR</a:t>
            </a:r>
            <a:r>
              <a:rPr lang="pt-BR" sz="2600" dirty="0" smtClean="0"/>
              <a:t>: grande parte das CIR apresentam baixo protagonismo no processo de discussão e planejamento no âmbito regional, além de algumas não estarem em pleno funcionamento devido às restrições orçamentária/financeiras da SES/</a:t>
            </a:r>
            <a:r>
              <a:rPr lang="pt-BR" sz="2600" dirty="0" err="1" smtClean="0"/>
              <a:t>Am</a:t>
            </a:r>
            <a:endParaRPr lang="pt-BR" sz="2600" dirty="0" smtClean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9354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23265" y="2073058"/>
            <a:ext cx="6436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atual cenário ...</a:t>
            </a:r>
            <a:endParaRPr lang="pt-B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94046" y="3284984"/>
            <a:ext cx="849939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A </a:t>
            </a:r>
            <a:r>
              <a:rPr lang="pt-BR" sz="2400" dirty="0" err="1"/>
              <a:t>pactuação</a:t>
            </a:r>
            <a:r>
              <a:rPr lang="pt-BR" sz="2400" dirty="0"/>
              <a:t> não é mais isolada, tem que estar dentro de um contexto de planejamento</a:t>
            </a:r>
            <a:r>
              <a:rPr lang="pt-BR" sz="2400" dirty="0" smtClean="0"/>
              <a:t>;</a:t>
            </a:r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endParaRPr lang="pt-BR" sz="1200" dirty="0"/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O </a:t>
            </a:r>
            <a:r>
              <a:rPr lang="pt-BR" sz="2400" dirty="0"/>
              <a:t>papel da SES </a:t>
            </a:r>
            <a:r>
              <a:rPr lang="pt-BR" sz="2400" dirty="0" smtClean="0"/>
              <a:t> e SMS no </a:t>
            </a:r>
            <a:r>
              <a:rPr lang="pt-BR" sz="2400" dirty="0"/>
              <a:t>processo ampliou</a:t>
            </a:r>
            <a:r>
              <a:rPr lang="pt-BR" sz="2400" dirty="0" smtClean="0"/>
              <a:t>;</a:t>
            </a:r>
          </a:p>
          <a:p>
            <a:pPr algn="just">
              <a:buClr>
                <a:srgbClr val="005828"/>
              </a:buClr>
            </a:pPr>
            <a:endParaRPr lang="pt-BR" sz="1200" dirty="0"/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As SES e SMS </a:t>
            </a:r>
            <a:r>
              <a:rPr lang="pt-BR" sz="2400" dirty="0"/>
              <a:t>tem que se reorganizar para dar conta </a:t>
            </a:r>
            <a:r>
              <a:rPr lang="pt-BR" sz="2400" dirty="0" smtClean="0"/>
              <a:t>destes  </a:t>
            </a:r>
            <a:r>
              <a:rPr lang="pt-BR" sz="2400" dirty="0"/>
              <a:t>processo</a:t>
            </a:r>
            <a:r>
              <a:rPr lang="pt-BR" sz="2400" dirty="0" smtClean="0"/>
              <a:t>.</a:t>
            </a:r>
          </a:p>
          <a:p>
            <a:pPr algn="just">
              <a:buClr>
                <a:srgbClr val="005828"/>
              </a:buClr>
            </a:pPr>
            <a:endParaRPr lang="pt-BR" sz="1200" dirty="0"/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Sistematizar </a:t>
            </a:r>
            <a:r>
              <a:rPr lang="pt-BR" sz="2400" dirty="0"/>
              <a:t>o processo de monitoramento dos indicadores pactuados</a:t>
            </a:r>
          </a:p>
        </p:txBody>
      </p:sp>
      <p:pic>
        <p:nvPicPr>
          <p:cNvPr id="5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478242"/>
            <a:ext cx="1756026" cy="180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8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95536" y="1772816"/>
            <a:ext cx="849694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Unificação – Contexto Planejamento</a:t>
            </a:r>
          </a:p>
          <a:p>
            <a:pPr algn="just"/>
            <a:endParaRPr lang="pt-BR" sz="1400" b="1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/>
              <a:t>Foco </a:t>
            </a:r>
            <a:r>
              <a:rPr lang="pt-BR" sz="2600" dirty="0"/>
              <a:t>- fortalecimento do Planejamento Integrado do Sistema Único de Saúde e a implementação do Contrato Organizativo de Ação Pública da Saúde (COAP</a:t>
            </a:r>
            <a:r>
              <a:rPr lang="pt-BR" sz="2600" dirty="0" smtClean="0"/>
              <a:t>).</a:t>
            </a:r>
          </a:p>
          <a:p>
            <a:pPr algn="just">
              <a:buClr>
                <a:srgbClr val="00B050"/>
              </a:buClr>
            </a:pPr>
            <a:endParaRPr lang="pt-BR" sz="2600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dirty="0" smtClean="0"/>
              <a:t>Definido </a:t>
            </a:r>
            <a:r>
              <a:rPr lang="pt-BR" sz="2600" dirty="0"/>
              <a:t>um </a:t>
            </a:r>
            <a:r>
              <a:rPr lang="pt-BR" sz="2600" b="1" dirty="0"/>
              <a:t>rol único de indi</a:t>
            </a:r>
            <a:r>
              <a:rPr lang="pt-BR" sz="2600" dirty="0"/>
              <a:t>cadores a ser utilizado nos instrumentos de planejamento do SUS</a:t>
            </a:r>
            <a:r>
              <a:rPr lang="pt-BR" sz="2600" dirty="0" smtClean="0"/>
              <a:t>:</a:t>
            </a:r>
          </a:p>
          <a:p>
            <a:pPr algn="just">
              <a:buClr>
                <a:srgbClr val="00B050"/>
              </a:buClr>
            </a:pPr>
            <a:endParaRPr lang="pt-BR" sz="1200" dirty="0"/>
          </a:p>
          <a:p>
            <a:pPr indent="450850" algn="just"/>
            <a:r>
              <a:rPr lang="pt-BR" sz="2600" b="1" dirty="0">
                <a:solidFill>
                  <a:srgbClr val="00B050"/>
                </a:solidFill>
              </a:rPr>
              <a:t>1.Plano de Saúde</a:t>
            </a:r>
          </a:p>
          <a:p>
            <a:pPr indent="450850" algn="just"/>
            <a:r>
              <a:rPr lang="pt-BR" sz="2600" b="1" dirty="0">
                <a:solidFill>
                  <a:srgbClr val="00B050"/>
                </a:solidFill>
              </a:rPr>
              <a:t>2.Programação Anual de Saúde</a:t>
            </a:r>
          </a:p>
          <a:p>
            <a:pPr indent="450850" algn="just"/>
            <a:r>
              <a:rPr lang="pt-BR" sz="2600" b="1" dirty="0">
                <a:solidFill>
                  <a:srgbClr val="00B050"/>
                </a:solidFill>
              </a:rPr>
              <a:t>3.Relatórios de Gestão</a:t>
            </a:r>
          </a:p>
          <a:p>
            <a:pPr indent="450850" algn="just"/>
            <a:r>
              <a:rPr lang="pt-BR" sz="2600" b="1" dirty="0">
                <a:solidFill>
                  <a:srgbClr val="00B050"/>
                </a:solidFill>
              </a:rPr>
              <a:t>4. COAP</a:t>
            </a:r>
          </a:p>
        </p:txBody>
      </p:sp>
    </p:spTree>
    <p:extLst>
      <p:ext uri="{BB962C8B-B14F-4D97-AF65-F5344CB8AC3E}">
        <p14:creationId xmlns:p14="http://schemas.microsoft.com/office/powerpoint/2010/main" val="570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0360" y="155679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Planejamento e  </a:t>
            </a:r>
            <a:r>
              <a:rPr lang="pt-BR" sz="3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para  2016-2019</a:t>
            </a:r>
            <a:endParaRPr lang="pt-BR" sz="2300" dirty="0"/>
          </a:p>
        </p:txBody>
      </p:sp>
      <p:pic>
        <p:nvPicPr>
          <p:cNvPr id="3" name="Picture 2" descr="C:\Users\Radija\Documents\INDICADORES E METAS SISPACTO\OFICINAS SISPACTO 2016\ciclo-pd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41566"/>
            <a:ext cx="7704856" cy="459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5940152" y="4810735"/>
            <a:ext cx="1105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PAS</a:t>
            </a:r>
            <a:endParaRPr lang="pt-BR" sz="32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2089335" y="4596539"/>
            <a:ext cx="1422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/>
              <a:t>RDQA</a:t>
            </a:r>
          </a:p>
          <a:p>
            <a:pPr algn="ctr"/>
            <a:r>
              <a:rPr lang="pt-BR" sz="3000" b="1" dirty="0" smtClean="0"/>
              <a:t>RAG</a:t>
            </a:r>
            <a:endParaRPr lang="pt-BR" sz="3000" b="1" dirty="0"/>
          </a:p>
        </p:txBody>
      </p:sp>
      <p:sp>
        <p:nvSpPr>
          <p:cNvPr id="7" name="Seta em curva para a esquerda 6"/>
          <p:cNvSpPr/>
          <p:nvPr/>
        </p:nvSpPr>
        <p:spPr bwMode="auto">
          <a:xfrm flipH="1" flipV="1">
            <a:off x="683568" y="3797047"/>
            <a:ext cx="1115616" cy="1598983"/>
          </a:xfrm>
          <a:prstGeom prst="curved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8" name="Seta em curva para a esquerda 7"/>
          <p:cNvSpPr/>
          <p:nvPr/>
        </p:nvSpPr>
        <p:spPr bwMode="auto">
          <a:xfrm rot="16365794">
            <a:off x="4398675" y="1961724"/>
            <a:ext cx="1115616" cy="2395645"/>
          </a:xfrm>
          <a:prstGeom prst="curved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9" name="Seta em curva para a esquerda 8"/>
          <p:cNvSpPr/>
          <p:nvPr/>
        </p:nvSpPr>
        <p:spPr bwMode="auto">
          <a:xfrm>
            <a:off x="7860484" y="4085040"/>
            <a:ext cx="1115616" cy="1598983"/>
          </a:xfrm>
          <a:prstGeom prst="curved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Seta em curva para a esquerda 9"/>
          <p:cNvSpPr/>
          <p:nvPr/>
        </p:nvSpPr>
        <p:spPr bwMode="auto">
          <a:xfrm rot="5400000">
            <a:off x="4194211" y="5435387"/>
            <a:ext cx="1115616" cy="1598983"/>
          </a:xfrm>
          <a:prstGeom prst="curvedLef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28088" y="2636912"/>
            <a:ext cx="1105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PES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290555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79512" y="1875014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Premissas que nortearam a seleção das Diretrizes, Objetivos, Metas e Indicadores </a:t>
            </a:r>
          </a:p>
        </p:txBody>
      </p:sp>
      <p:sp>
        <p:nvSpPr>
          <p:cNvPr id="4" name="Retângulo 3"/>
          <p:cNvSpPr/>
          <p:nvPr/>
        </p:nvSpPr>
        <p:spPr>
          <a:xfrm>
            <a:off x="539552" y="3068960"/>
            <a:ext cx="81009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dirty="0" smtClean="0"/>
              <a:t>1.Harmonizar </a:t>
            </a:r>
            <a:r>
              <a:rPr lang="pt-BR" sz="2600" dirty="0"/>
              <a:t>o processo de construção dos instrumentos de planejamento e a </a:t>
            </a:r>
            <a:r>
              <a:rPr lang="pt-BR" sz="2600" dirty="0" err="1"/>
              <a:t>pactuação</a:t>
            </a:r>
            <a:r>
              <a:rPr lang="pt-BR" sz="2600" dirty="0"/>
              <a:t> de indicadores com vistas ao fortalecimento do Planejamento em Saúde</a:t>
            </a:r>
            <a:r>
              <a:rPr lang="pt-BR" sz="2600" dirty="0" smtClean="0"/>
              <a:t>;</a:t>
            </a:r>
          </a:p>
          <a:p>
            <a:pPr algn="just"/>
            <a:endParaRPr lang="pt-BR" sz="2600" dirty="0"/>
          </a:p>
          <a:p>
            <a:pPr algn="just"/>
            <a:r>
              <a:rPr lang="pt-BR" sz="2600" dirty="0"/>
              <a:t>2.Manter vinculação com as diretrizes do PNS, onde houver aplicabilidade, de modo a refletir a implantação das políticas prioritárias, respeitado o § 4º do art. 30 da LC 141/12</a:t>
            </a:r>
            <a:r>
              <a:rPr lang="pt-BR" sz="2600" dirty="0" smtClean="0"/>
              <a:t>;</a:t>
            </a:r>
          </a:p>
          <a:p>
            <a:pPr algn="just"/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20893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0360" y="1556792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Planejamento e </a:t>
            </a: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2016-2019 </a:t>
            </a:r>
          </a:p>
          <a:p>
            <a:pPr algn="just"/>
            <a:endParaRPr lang="pt-BR" b="1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Fortalecimento </a:t>
            </a:r>
            <a:r>
              <a:rPr lang="pt-BR" sz="2400" dirty="0"/>
              <a:t>do Planejamento do Sistema Único de Saúde (SUS) </a:t>
            </a:r>
            <a:r>
              <a:rPr lang="pt-BR" sz="2400" dirty="0" smtClean="0"/>
              <a:t>e implementação </a:t>
            </a:r>
            <a:r>
              <a:rPr lang="pt-BR" sz="2400" dirty="0"/>
              <a:t>do Contrato Organizativo da Ação Pública da Saúde (COAP</a:t>
            </a:r>
            <a:r>
              <a:rPr lang="pt-BR" sz="2400" b="1" dirty="0" smtClean="0"/>
              <a:t>). Diretrizes</a:t>
            </a:r>
            <a:r>
              <a:rPr lang="pt-BR" sz="2400" b="1" dirty="0"/>
              <a:t>, objetivos, metas e indicadores </a:t>
            </a:r>
            <a:r>
              <a:rPr lang="pt-BR" sz="2400" b="1" dirty="0" smtClean="0"/>
              <a:t>2016-2019: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400" b="1" dirty="0"/>
          </a:p>
          <a:p>
            <a:pPr marL="457200" indent="-635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300" dirty="0" smtClean="0"/>
              <a:t>devem </a:t>
            </a:r>
            <a:r>
              <a:rPr lang="pt-BR" sz="2300" dirty="0"/>
              <a:t>estar expressos harmonicamente nos documentos </a:t>
            </a:r>
            <a:r>
              <a:rPr lang="pt-BR" sz="2300" dirty="0" smtClean="0"/>
              <a:t>de planejamento </a:t>
            </a:r>
            <a:r>
              <a:rPr lang="pt-BR" sz="2300" dirty="0"/>
              <a:t>do SUS</a:t>
            </a:r>
            <a:r>
              <a:rPr lang="pt-BR" sz="2300" dirty="0" smtClean="0"/>
              <a:t>;</a:t>
            </a:r>
          </a:p>
          <a:p>
            <a:pPr marL="450850" algn="just">
              <a:buClr>
                <a:srgbClr val="00B050"/>
              </a:buClr>
            </a:pPr>
            <a:endParaRPr lang="pt-BR" dirty="0"/>
          </a:p>
          <a:p>
            <a:pPr marL="457200" indent="-635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300" dirty="0" smtClean="0"/>
              <a:t>devem </a:t>
            </a:r>
            <a:r>
              <a:rPr lang="pt-BR" sz="2300" dirty="0"/>
              <a:t>ser utilizados para o monitoramento durante </a:t>
            </a:r>
            <a:r>
              <a:rPr lang="pt-BR" sz="2300" dirty="0" smtClean="0"/>
              <a:t>o período, facilitando </a:t>
            </a:r>
            <a:r>
              <a:rPr lang="pt-BR" sz="2300" dirty="0"/>
              <a:t>a prestação de contas no Relatório de Gestão elaborado </a:t>
            </a:r>
            <a:r>
              <a:rPr lang="pt-BR" sz="2300" dirty="0" smtClean="0"/>
              <a:t>anualmente;</a:t>
            </a:r>
          </a:p>
          <a:p>
            <a:pPr marL="450850" algn="just">
              <a:buClr>
                <a:srgbClr val="00B050"/>
              </a:buClr>
            </a:pPr>
            <a:endParaRPr lang="pt-BR" sz="1400" dirty="0"/>
          </a:p>
          <a:p>
            <a:pPr marL="457200" indent="-635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300" dirty="0"/>
              <a:t>devem auxiliar na retroalimentação do ciclo de planejamento.</a:t>
            </a:r>
          </a:p>
        </p:txBody>
      </p:sp>
    </p:spTree>
    <p:extLst>
      <p:ext uri="{BB962C8B-B14F-4D97-AF65-F5344CB8AC3E}">
        <p14:creationId xmlns:p14="http://schemas.microsoft.com/office/powerpoint/2010/main" val="16153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155457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Conselho Nacional de Saúde para o quadriênio </a:t>
            </a:r>
          </a:p>
          <a:p>
            <a:pPr algn="just"/>
            <a:endParaRPr lang="pt-BR" b="1" dirty="0" smtClean="0"/>
          </a:p>
          <a:p>
            <a:pPr algn="just"/>
            <a:endParaRPr lang="pt-BR" b="1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  <a:tabLst>
                <a:tab pos="5922963" algn="l"/>
              </a:tabLst>
            </a:pPr>
            <a:r>
              <a:rPr lang="pt-BR" sz="2200" b="1" dirty="0" smtClean="0">
                <a:solidFill>
                  <a:srgbClr val="0000CC"/>
                </a:solidFill>
              </a:rPr>
              <a:t>Ampliar </a:t>
            </a:r>
            <a:r>
              <a:rPr lang="pt-BR" sz="2200" b="1" dirty="0">
                <a:solidFill>
                  <a:srgbClr val="0000CC"/>
                </a:solidFill>
              </a:rPr>
              <a:t>e qualificar o acesso aos serviços de saúde </a:t>
            </a:r>
            <a:r>
              <a:rPr lang="pt-BR" sz="2200" dirty="0"/>
              <a:t>de qualidade, em tempo adequado, com ênfase na humanização, equidade e no atendimento das necessidades de saúde, </a:t>
            </a:r>
            <a:r>
              <a:rPr lang="pt-BR" sz="2200" b="1" dirty="0"/>
              <a:t>aprimorando a política de atenção básica, especializada, ambulatorial e hospitalar, e garantindo o acesso a medicamentos no âmbito do SUS.</a:t>
            </a:r>
            <a:r>
              <a:rPr lang="pt-BR" sz="2200" b="1" dirty="0" smtClean="0">
                <a:solidFill>
                  <a:srgbClr val="33CC33"/>
                </a:solidFill>
              </a:rPr>
              <a:t>.     </a:t>
            </a:r>
          </a:p>
          <a:p>
            <a:pPr algn="just">
              <a:buClr>
                <a:srgbClr val="00B050"/>
              </a:buClr>
            </a:pPr>
            <a:endParaRPr lang="pt-BR" sz="1200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200" b="1" dirty="0">
                <a:solidFill>
                  <a:srgbClr val="0000CC"/>
                </a:solidFill>
              </a:rPr>
              <a:t>Aprimorar as redes de atenção e promover o cuidado integral às pessoas nos vários ciclos de vida </a:t>
            </a:r>
            <a:r>
              <a:rPr lang="pt-BR" sz="2200" dirty="0"/>
              <a:t>(criança, adolescente, jovem, adulto e idoso), considerando as questões de gênero e das populações em  situação de vulnerabilidade social, na atenção básica, nas redes temáticas e nas redes de atenção nas regiões de saúde</a:t>
            </a:r>
            <a:r>
              <a:rPr lang="pt-BR" sz="2200" dirty="0" smtClean="0"/>
              <a:t>.  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/>
          </a:p>
        </p:txBody>
      </p:sp>
      <p:pic>
        <p:nvPicPr>
          <p:cNvPr id="8" name="Imagem 7" descr="http://thumbs.dreamstime.com/z/apontando-m%C3%A3o-413259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3666" b="21909"/>
          <a:stretch/>
        </p:blipFill>
        <p:spPr bwMode="auto">
          <a:xfrm rot="16200000">
            <a:off x="4491574" y="2287343"/>
            <a:ext cx="648072" cy="415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Seta para a direita 8"/>
          <p:cNvSpPr/>
          <p:nvPr/>
        </p:nvSpPr>
        <p:spPr bwMode="auto">
          <a:xfrm>
            <a:off x="5159225" y="2105118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951313" y="1992751"/>
            <a:ext cx="57606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pt-B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5322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536" y="1554578"/>
            <a:ext cx="84249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Conselho Nacional de Saúde para o quadriênio </a:t>
            </a:r>
          </a:p>
          <a:p>
            <a:pPr algn="just"/>
            <a:endParaRPr lang="pt-BR" b="1" dirty="0" smtClean="0"/>
          </a:p>
          <a:p>
            <a:pPr marL="363538" indent="-363538" algn="just"/>
            <a:endParaRPr lang="pt-BR" b="1" dirty="0"/>
          </a:p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  <a:tabLst>
                <a:tab pos="5922963" algn="l"/>
              </a:tabLst>
            </a:pPr>
            <a:r>
              <a:rPr lang="pt-BR" sz="2000" b="1" dirty="0">
                <a:solidFill>
                  <a:srgbClr val="0000CC"/>
                </a:solidFill>
              </a:rPr>
              <a:t>Reduzir e prevenir riscos e agravos à saúde da população por meio das ações de vigilância, promoção e proteção, </a:t>
            </a:r>
            <a:r>
              <a:rPr lang="pt-BR" sz="2000" dirty="0"/>
              <a:t>com foco na prevenção de doenças crônicas não transmissíveis, acidentes e violências, no controle das doenças transmissíveis e na promoção do envelhecimento saudável</a:t>
            </a:r>
            <a:r>
              <a:rPr lang="pt-BR" sz="2200" dirty="0"/>
              <a:t>.</a:t>
            </a:r>
            <a:r>
              <a:rPr lang="pt-BR" sz="2200" dirty="0" smtClean="0"/>
              <a:t>     </a:t>
            </a:r>
          </a:p>
          <a:p>
            <a:pPr marL="363538" indent="-363538" algn="just">
              <a:buClr>
                <a:srgbClr val="00B050"/>
              </a:buClr>
            </a:pPr>
            <a:endParaRPr lang="pt-BR" sz="1200" dirty="0"/>
          </a:p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000" b="1" dirty="0">
                <a:solidFill>
                  <a:srgbClr val="0000CC"/>
                </a:solidFill>
              </a:rPr>
              <a:t>Fortalecer o papel do Estado na regulação do trabalho em saúde e ordenar, para as necessidades do SUS, a formação, a educação permanente, a qualificação, a valorização dos trabalhadores </a:t>
            </a:r>
            <a:r>
              <a:rPr lang="pt-BR" sz="2000" dirty="0"/>
              <a:t>e trabalhadoras, combatendo a precarização e favorecendo a democratização das relações de trabalho. Tudo isso considerando as metas de superação das demandas do mundo do trabalho na área da saúde estabelecidas pela Década de Gestão do Trabalho e Educação em Saúde, iniciada em 2013</a:t>
            </a:r>
          </a:p>
        </p:txBody>
      </p:sp>
      <p:pic>
        <p:nvPicPr>
          <p:cNvPr id="8" name="Imagem 7" descr="http://thumbs.dreamstime.com/z/apontando-m%C3%A3o-413259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3666" b="21909"/>
          <a:stretch/>
        </p:blipFill>
        <p:spPr bwMode="auto">
          <a:xfrm rot="16200000">
            <a:off x="4491574" y="2287343"/>
            <a:ext cx="648072" cy="415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Seta para a direita 8"/>
          <p:cNvSpPr/>
          <p:nvPr/>
        </p:nvSpPr>
        <p:spPr bwMode="auto">
          <a:xfrm>
            <a:off x="5159225" y="2105118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5951313" y="1992751"/>
            <a:ext cx="57606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pt-B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04359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79512" y="1700808"/>
            <a:ext cx="8568952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Conselho Nacional de Saúde para o quadriênio                          </a:t>
            </a:r>
          </a:p>
          <a:p>
            <a:pPr algn="just">
              <a:buClr>
                <a:schemeClr val="tx2">
                  <a:lumMod val="60000"/>
                  <a:lumOff val="40000"/>
                </a:schemeClr>
              </a:buClr>
            </a:pPr>
            <a:endParaRPr lang="pt-BR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0000CC"/>
                </a:solidFill>
              </a:rPr>
              <a:t>Aprimorar </a:t>
            </a:r>
            <a:r>
              <a:rPr lang="pt-BR" sz="2300" b="1" dirty="0">
                <a:solidFill>
                  <a:srgbClr val="0000CC"/>
                </a:solidFill>
              </a:rPr>
              <a:t>a relação federativa no SUS, fortalecendo a gestão compartilhada nas regiões de saúde e com a revisão dos instrumentos de gestão</a:t>
            </a:r>
            <a:r>
              <a:rPr lang="pt-BR" sz="2300" b="1" dirty="0"/>
              <a:t>, </a:t>
            </a:r>
            <a:r>
              <a:rPr lang="pt-BR" sz="2300" dirty="0"/>
              <a:t>considerando as especificidades regionais e a concertação de responsabilidades dos municípios, estados e União, visando oferecer ao cidadão o cuidado integral.</a:t>
            </a:r>
            <a:r>
              <a:rPr lang="pt-BR" sz="2300" dirty="0" smtClean="0"/>
              <a:t>. </a:t>
            </a:r>
          </a:p>
          <a:p>
            <a:pPr algn="just">
              <a:buClr>
                <a:srgbClr val="00B050"/>
              </a:buClr>
            </a:pPr>
            <a:r>
              <a:rPr lang="pt-BR" sz="2300" dirty="0" smtClean="0"/>
              <a:t> 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rgbClr val="0000CC"/>
                </a:solidFill>
              </a:rPr>
              <a:t>Garantir o financiamento estável e sustentável para o SUS</a:t>
            </a:r>
            <a:r>
              <a:rPr lang="pt-BR" sz="2300" dirty="0"/>
              <a:t>, melhorando o padrão do gasto e qualificando o financiamento tripartite e os processos de transferência de recursos</a:t>
            </a:r>
          </a:p>
        </p:txBody>
      </p:sp>
      <p:pic>
        <p:nvPicPr>
          <p:cNvPr id="8" name="Imagem 7" descr="http://thumbs.dreamstime.com/z/apontando-m%C3%A3o-413259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3666" b="21909"/>
          <a:stretch/>
        </p:blipFill>
        <p:spPr bwMode="auto">
          <a:xfrm rot="16200000">
            <a:off x="2511354" y="2533540"/>
            <a:ext cx="648072" cy="415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Seta para a direita 5"/>
          <p:cNvSpPr/>
          <p:nvPr/>
        </p:nvSpPr>
        <p:spPr bwMode="auto">
          <a:xfrm>
            <a:off x="4493151" y="2268738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285239" y="2156371"/>
            <a:ext cx="57606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pt-B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8077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79512" y="1536173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Objetivos 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CNS para o quadriênio              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/>
          </a:p>
        </p:txBody>
      </p:sp>
      <p:sp>
        <p:nvSpPr>
          <p:cNvPr id="3" name="Seta para a direita 2"/>
          <p:cNvSpPr/>
          <p:nvPr/>
        </p:nvSpPr>
        <p:spPr bwMode="auto">
          <a:xfrm>
            <a:off x="2483768" y="2156371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275856" y="2044004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pt-BR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95536" y="2780928"/>
            <a:ext cx="8208912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rgbClr val="008000"/>
                </a:solidFill>
              </a:rPr>
              <a:t>Aprimorar e implantar as Redes de Atenção à Saúde nas regiões de saúde</a:t>
            </a:r>
            <a:r>
              <a:rPr lang="pt-BR" sz="2300" dirty="0"/>
              <a:t>, com ênfase na articulação da Rede de Urgência e Emergência, Rede Cegonha, Rede de Atenção Psicossocial, Rede de Cuidados à Pessoa com Deficiência, e da Rede de Atenção à Saúde das Pessoas com Doenças </a:t>
            </a:r>
            <a:r>
              <a:rPr lang="pt-BR" sz="2300" dirty="0" smtClean="0"/>
              <a:t>Crônicas;</a:t>
            </a:r>
          </a:p>
          <a:p>
            <a:pPr marL="363538" indent="-363538" algn="just">
              <a:buClr>
                <a:srgbClr val="00B050"/>
              </a:buClr>
            </a:pPr>
            <a:endParaRPr lang="pt-BR" sz="2300" dirty="0" smtClean="0"/>
          </a:p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rgbClr val="008000"/>
                </a:solidFill>
              </a:rPr>
              <a:t>Ampliar e qualificar o acesso aos serviços de saúde</a:t>
            </a:r>
            <a:r>
              <a:rPr lang="pt-BR" sz="2300" dirty="0"/>
              <a:t>, em tempo adequado, com ênfase na humanização, equidade e no atendimento das necessidades de saúde, </a:t>
            </a:r>
            <a:r>
              <a:rPr lang="pt-BR" sz="2300" b="1" dirty="0">
                <a:solidFill>
                  <a:srgbClr val="008000"/>
                </a:solidFill>
              </a:rPr>
              <a:t>aprimorando a política de atenção básica e especializada, ambulatorial e </a:t>
            </a:r>
            <a:r>
              <a:rPr lang="pt-BR" sz="2300" b="1" dirty="0" smtClean="0">
                <a:solidFill>
                  <a:srgbClr val="008000"/>
                </a:solidFill>
              </a:rPr>
              <a:t>hospitalar</a:t>
            </a:r>
          </a:p>
        </p:txBody>
      </p:sp>
    </p:spTree>
    <p:extLst>
      <p:ext uri="{BB962C8B-B14F-4D97-AF65-F5344CB8AC3E}">
        <p14:creationId xmlns:p14="http://schemas.microsoft.com/office/powerpoint/2010/main" val="14173388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48680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301459" y="1556792"/>
            <a:ext cx="6256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PORQUE PACTUAR INDICADORES ??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79512" y="2229374"/>
            <a:ext cx="885698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pt-BR" sz="2200" dirty="0"/>
              <a:t> A partir do</a:t>
            </a:r>
            <a:r>
              <a:rPr lang="pt-BR" sz="2200" b="1" dirty="0"/>
              <a:t> Decreto nº 7.508/11, de </a:t>
            </a:r>
            <a:r>
              <a:rPr lang="pt-BR" sz="2200" b="1" dirty="0" smtClean="0"/>
              <a:t>28/06/2011 </a:t>
            </a:r>
            <a:r>
              <a:rPr lang="pt-BR" sz="2200" dirty="0"/>
              <a:t>que regulamenta a Lei nº 8.080, de </a:t>
            </a:r>
            <a:r>
              <a:rPr lang="pt-BR" sz="2200" dirty="0" smtClean="0"/>
              <a:t>19/09/1990</a:t>
            </a:r>
            <a:r>
              <a:rPr lang="pt-BR" sz="2200" dirty="0"/>
              <a:t>, para dispor sobre a organização do SUS, o planejamento da saúde, a assistência à saúde e a articulação </a:t>
            </a:r>
            <a:r>
              <a:rPr lang="pt-BR" sz="2200" dirty="0" err="1"/>
              <a:t>interfederativa</a:t>
            </a:r>
            <a:r>
              <a:rPr lang="pt-BR" sz="2200" dirty="0"/>
              <a:t> e dá outras providências, dentro do seu </a:t>
            </a:r>
            <a:r>
              <a:rPr lang="pt-BR" sz="2200" b="1" dirty="0"/>
              <a:t>Capítulo V  na Seção II </a:t>
            </a:r>
            <a:r>
              <a:rPr lang="pt-BR" sz="2200" dirty="0"/>
              <a:t>trata</a:t>
            </a:r>
            <a:r>
              <a:rPr lang="pt-BR" sz="2200" b="1" dirty="0"/>
              <a:t>  Do Contrato Organizativo da Ação Pública da Saúde – COAP.</a:t>
            </a:r>
          </a:p>
          <a:p>
            <a:pPr algn="ctr">
              <a:defRPr/>
            </a:pPr>
            <a:endParaRPr lang="pt-BR" sz="1400" b="1" dirty="0"/>
          </a:p>
          <a:p>
            <a:pPr algn="ctr">
              <a:buFontTx/>
              <a:buChar char="•"/>
              <a:defRPr/>
            </a:pPr>
            <a:r>
              <a:rPr lang="pt-BR" sz="2200" dirty="0" smtClean="0"/>
              <a:t> </a:t>
            </a:r>
            <a:r>
              <a:rPr lang="pt-BR" sz="2200" b="1" dirty="0">
                <a:solidFill>
                  <a:srgbClr val="0070C0"/>
                </a:solidFill>
              </a:rPr>
              <a:t>O</a:t>
            </a:r>
            <a:r>
              <a:rPr lang="pt-BR" sz="2200" b="1" i="1" dirty="0">
                <a:solidFill>
                  <a:srgbClr val="0070C0"/>
                </a:solidFill>
              </a:rPr>
              <a:t> objetivo do COAP é a organização e a integração das ações e dos serviços, em uma Região de Saúde, com a finalidade de garantir a integralidade da assistência aos usuários.</a:t>
            </a:r>
          </a:p>
          <a:p>
            <a:pPr algn="ctr">
              <a:defRPr/>
            </a:pPr>
            <a:endParaRPr lang="pt-BR" sz="1200" dirty="0"/>
          </a:p>
          <a:p>
            <a:pPr algn="just">
              <a:buFontTx/>
              <a:buChar char="•"/>
              <a:defRPr/>
            </a:pPr>
            <a:r>
              <a:rPr lang="pt-BR" sz="2200" dirty="0"/>
              <a:t> Para monitorar, mensurar e avaliar as ações que são realizadas nas regiões de saúde e no Estado como um todo, foram pactuados diversos indicadores nacionais através da </a:t>
            </a:r>
            <a:r>
              <a:rPr lang="pt-BR" sz="2200" b="1" dirty="0"/>
              <a:t>Resolução CIT nº 5, de 19/06/2013 = Diretrizes, Objetivos, Metas e Indicadores para o período de 2013-2015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79512" y="1536173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Objetivos 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CNS para o quadriênio              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/>
          </a:p>
        </p:txBody>
      </p:sp>
      <p:sp>
        <p:nvSpPr>
          <p:cNvPr id="3" name="Seta para a direita 2"/>
          <p:cNvSpPr/>
          <p:nvPr/>
        </p:nvSpPr>
        <p:spPr bwMode="auto">
          <a:xfrm>
            <a:off x="2483768" y="2044004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90600" y="2780928"/>
            <a:ext cx="8501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 smtClean="0">
                <a:solidFill>
                  <a:srgbClr val="008000"/>
                </a:solidFill>
              </a:rPr>
              <a:t>Promover </a:t>
            </a:r>
            <a:r>
              <a:rPr lang="pt-BR" sz="2300" b="1" dirty="0">
                <a:solidFill>
                  <a:srgbClr val="008000"/>
                </a:solidFill>
              </a:rPr>
              <a:t>o cuidado integral às pessoas nos ciclos de vida </a:t>
            </a:r>
            <a:r>
              <a:rPr lang="pt-BR" sz="2300" dirty="0"/>
              <a:t>(criança, adolescente, jovem, adulto e idoso), considerando as questões de gênero, orientação sexual, raça/etnia, situações de vulnerabilidade, as especificidades e a diversidade na atenção básica, nas redes temáticas e nas redes de atenção à </a:t>
            </a:r>
            <a:r>
              <a:rPr lang="pt-BR" sz="2300" dirty="0" smtClean="0"/>
              <a:t>saúde</a:t>
            </a:r>
          </a:p>
          <a:p>
            <a:pPr marL="363538" indent="-363538" algn="just">
              <a:buClr>
                <a:srgbClr val="00B050"/>
              </a:buClr>
            </a:pPr>
            <a:endParaRPr lang="pt-BR" sz="1400" dirty="0" smtClean="0"/>
          </a:p>
          <a:p>
            <a:pPr marL="363538" indent="-3635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300" b="1" dirty="0">
                <a:solidFill>
                  <a:srgbClr val="008000"/>
                </a:solidFill>
              </a:rPr>
              <a:t>Reduzir e prevenir riscos e agravos à saúde da população, considerando os determinantes sociais, por meio das ações de vigilância, promoção e proteção, </a:t>
            </a:r>
            <a:r>
              <a:rPr lang="pt-BR" sz="2300" dirty="0"/>
              <a:t>com foco na prevenção de doenças crônicas não transmissíveis, acidentes e violências, no controle das doenças transmissíveis e na promoção do envelhecimento saudável</a:t>
            </a:r>
          </a:p>
        </p:txBody>
      </p:sp>
      <p:sp>
        <p:nvSpPr>
          <p:cNvPr id="8" name="Retângulo 7"/>
          <p:cNvSpPr/>
          <p:nvPr/>
        </p:nvSpPr>
        <p:spPr>
          <a:xfrm>
            <a:off x="3275856" y="2044004"/>
            <a:ext cx="57606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pt-BR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737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 2016 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79512" y="1536173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Objetivos  para </a:t>
            </a:r>
            <a:r>
              <a:rPr lang="pt-BR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aprovadas Pelo CNS para o quadriênio              </a:t>
            </a:r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/>
          </a:p>
        </p:txBody>
      </p:sp>
      <p:sp>
        <p:nvSpPr>
          <p:cNvPr id="3" name="Seta para a direita 2"/>
          <p:cNvSpPr/>
          <p:nvPr/>
        </p:nvSpPr>
        <p:spPr bwMode="auto">
          <a:xfrm>
            <a:off x="2483768" y="2044004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3275856" y="1972888"/>
            <a:ext cx="64807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BR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pt-BR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23528" y="255183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indent="-2619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200" b="1" dirty="0">
                <a:solidFill>
                  <a:srgbClr val="008000"/>
                </a:solidFill>
              </a:rPr>
              <a:t>Aprimorar o marco regulatório e as ações de vigilância sanitária</a:t>
            </a:r>
            <a:r>
              <a:rPr lang="pt-BR" sz="2200" dirty="0"/>
              <a:t>, para assegurar a proteção à saúde e o desenvolvimento sustentável do </a:t>
            </a:r>
            <a:r>
              <a:rPr lang="pt-BR" sz="2200" dirty="0" smtClean="0"/>
              <a:t>setor</a:t>
            </a:r>
          </a:p>
          <a:p>
            <a:pPr marL="261938" indent="-2619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1200" dirty="0" smtClean="0"/>
          </a:p>
          <a:p>
            <a:pPr marL="261938" indent="-2619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200" b="1" dirty="0">
                <a:solidFill>
                  <a:srgbClr val="008000"/>
                </a:solidFill>
              </a:rPr>
              <a:t>Promover, para as necessidades do SUS, a formação, a educação permanente, a qualificação, a valorização dos trabalhadores</a:t>
            </a:r>
            <a:r>
              <a:rPr lang="pt-BR" sz="2200" dirty="0"/>
              <a:t>, a </a:t>
            </a:r>
            <a:r>
              <a:rPr lang="pt-BR" sz="2200" dirty="0" err="1"/>
              <a:t>desprecarização</a:t>
            </a:r>
            <a:r>
              <a:rPr lang="pt-BR" sz="2200" dirty="0"/>
              <a:t> e a democratização das relações de </a:t>
            </a:r>
            <a:r>
              <a:rPr lang="pt-BR" sz="2200" dirty="0" smtClean="0"/>
              <a:t>trabalho</a:t>
            </a:r>
          </a:p>
          <a:p>
            <a:pPr marL="261938" indent="-261938" algn="just">
              <a:buClr>
                <a:srgbClr val="00B050"/>
              </a:buClr>
            </a:pPr>
            <a:endParaRPr lang="pt-BR" sz="1200" dirty="0" smtClean="0"/>
          </a:p>
          <a:p>
            <a:pPr marL="261938" indent="-2619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200" b="1" dirty="0">
                <a:solidFill>
                  <a:srgbClr val="008000"/>
                </a:solidFill>
              </a:rPr>
              <a:t>Aprimorar a relação </a:t>
            </a:r>
            <a:r>
              <a:rPr lang="pt-BR" sz="2200" b="1" dirty="0" err="1">
                <a:solidFill>
                  <a:srgbClr val="008000"/>
                </a:solidFill>
              </a:rPr>
              <a:t>interfederativa</a:t>
            </a:r>
            <a:r>
              <a:rPr lang="pt-BR" sz="2200" b="1" dirty="0">
                <a:solidFill>
                  <a:srgbClr val="008000"/>
                </a:solidFill>
              </a:rPr>
              <a:t> </a:t>
            </a:r>
            <a:r>
              <a:rPr lang="pt-BR" sz="2200" dirty="0"/>
              <a:t>e a atuação do Ministério da Saúde como gestor federal do </a:t>
            </a:r>
            <a:r>
              <a:rPr lang="pt-BR" sz="2200" dirty="0" smtClean="0"/>
              <a:t>SUS</a:t>
            </a:r>
          </a:p>
          <a:p>
            <a:pPr marL="261938" indent="-261938" algn="just">
              <a:buClr>
                <a:srgbClr val="00B050"/>
              </a:buClr>
            </a:pPr>
            <a:endParaRPr lang="pt-BR" sz="1200" dirty="0" smtClean="0"/>
          </a:p>
          <a:p>
            <a:pPr marL="261938" indent="-261938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200" b="1" dirty="0">
                <a:solidFill>
                  <a:srgbClr val="008000"/>
                </a:solidFill>
              </a:rPr>
              <a:t>Melhorar o padrão de gasto, qualificar o financiamento tripartite </a:t>
            </a:r>
            <a:r>
              <a:rPr lang="pt-BR" sz="2200" dirty="0"/>
              <a:t>e os processos de transferência de recursos, na perspectiva do financiamento estável e sustentável do SUS.</a:t>
            </a:r>
          </a:p>
        </p:txBody>
      </p:sp>
    </p:spTree>
    <p:extLst>
      <p:ext uri="{BB962C8B-B14F-4D97-AF65-F5344CB8AC3E}">
        <p14:creationId xmlns:p14="http://schemas.microsoft.com/office/powerpoint/2010/main" val="38661224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79512" y="1875014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Premissas que nortearam a seleção das Diretrizes, Objetivos, Metas e Indicadores para o período </a:t>
            </a:r>
            <a:r>
              <a:rPr lang="pt-BR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2016</a:t>
            </a:r>
            <a:endParaRPr lang="pt-B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466902" y="2924944"/>
            <a:ext cx="828092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1000" dirty="0"/>
          </a:p>
          <a:p>
            <a:pPr algn="just"/>
            <a:r>
              <a:rPr lang="pt-BR" sz="2400" dirty="0"/>
              <a:t>3.Estabelecer rol único de indicadores para </a:t>
            </a:r>
            <a:r>
              <a:rPr lang="pt-BR" sz="2400" dirty="0" err="1"/>
              <a:t>pactuação</a:t>
            </a:r>
            <a:r>
              <a:rPr lang="pt-BR" sz="2400" dirty="0"/>
              <a:t> nacional, classificados em universais e específicos</a:t>
            </a:r>
            <a:r>
              <a:rPr lang="pt-BR" sz="2400" dirty="0" smtClean="0"/>
              <a:t>;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4. Respeitar </a:t>
            </a:r>
            <a:r>
              <a:rPr lang="pt-BR" sz="2400" dirty="0"/>
              <a:t>a autonomia do ente federado com relação a inclusão de outros indicadores observadas as especificidades locais e as diretrizes nacionais, as diretrizes aprovadas pelos respectivos Conselhos de Saúde.</a:t>
            </a:r>
          </a:p>
        </p:txBody>
      </p:sp>
    </p:spTree>
    <p:extLst>
      <p:ext uri="{BB962C8B-B14F-4D97-AF65-F5344CB8AC3E}">
        <p14:creationId xmlns:p14="http://schemas.microsoft.com/office/powerpoint/2010/main" val="235364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23528" y="1844824"/>
            <a:ext cx="864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Diretrizes, Objetivos, Metas e Indicadores </a:t>
            </a:r>
          </a:p>
        </p:txBody>
      </p:sp>
      <p:sp>
        <p:nvSpPr>
          <p:cNvPr id="3" name="Retângulo 2"/>
          <p:cNvSpPr/>
          <p:nvPr/>
        </p:nvSpPr>
        <p:spPr>
          <a:xfrm>
            <a:off x="1316957" y="2996952"/>
            <a:ext cx="76328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>
                <a:solidFill>
                  <a:srgbClr val="005828"/>
                </a:solidFill>
              </a:rPr>
              <a:t>Objetivos</a:t>
            </a:r>
            <a:r>
              <a:rPr lang="pt-BR" sz="2600" dirty="0" smtClean="0"/>
              <a:t> </a:t>
            </a:r>
            <a:r>
              <a:rPr lang="pt-BR" sz="2600" dirty="0"/>
              <a:t>- expressam o que deve ser feito, refletindo as situações a serem alteradas pela implementação de estratégias e ações no território, permitindo a agregação de um conjunto de iniciativas gestoras de formulação coordenada</a:t>
            </a:r>
            <a:r>
              <a:rPr lang="pt-BR" sz="2600" dirty="0" smtClean="0"/>
              <a:t>.</a:t>
            </a:r>
          </a:p>
          <a:p>
            <a:pPr algn="just">
              <a:buClr>
                <a:srgbClr val="00B050"/>
              </a:buClr>
            </a:pPr>
            <a:endParaRPr lang="pt-BR" sz="2600" dirty="0" smtClean="0"/>
          </a:p>
          <a:p>
            <a:pPr marL="342900" indent="-3429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>
                <a:solidFill>
                  <a:srgbClr val="005828"/>
                </a:solidFill>
              </a:rPr>
              <a:t>Metas</a:t>
            </a:r>
            <a:r>
              <a:rPr lang="pt-BR" sz="2600" dirty="0"/>
              <a:t> - As metas expressam um compromisso para alcançar objetivos.</a:t>
            </a:r>
          </a:p>
        </p:txBody>
      </p:sp>
      <p:sp>
        <p:nvSpPr>
          <p:cNvPr id="6" name="Seta em curva para a direita 5"/>
          <p:cNvSpPr/>
          <p:nvPr/>
        </p:nvSpPr>
        <p:spPr bwMode="auto">
          <a:xfrm rot="20580269">
            <a:off x="163544" y="2589307"/>
            <a:ext cx="864096" cy="1368152"/>
          </a:xfrm>
          <a:prstGeom prst="curvedRightArrow">
            <a:avLst/>
          </a:prstGeom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</a:t>
            </a:r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2016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8628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23528" y="1875014"/>
            <a:ext cx="86409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Diretrizes, Objetivos, Metas e </a:t>
            </a:r>
            <a:r>
              <a:rPr lang="pt-BR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Indicadores</a:t>
            </a:r>
            <a:endParaRPr lang="pt-B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ta em curva para a direita 5"/>
          <p:cNvSpPr/>
          <p:nvPr/>
        </p:nvSpPr>
        <p:spPr bwMode="auto">
          <a:xfrm rot="20580269">
            <a:off x="163544" y="2589307"/>
            <a:ext cx="864096" cy="1368152"/>
          </a:xfrm>
          <a:prstGeom prst="curvedRightArrow">
            <a:avLst/>
          </a:prstGeom>
          <a:ln w="381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1331641" y="2767566"/>
            <a:ext cx="502810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/>
              <a:t>Ao </a:t>
            </a:r>
            <a:r>
              <a:rPr lang="pt-BR" sz="2600" b="1" dirty="0"/>
              <a:t>estabelecer metas, alguns fatores devem ser considerados</a:t>
            </a:r>
            <a:r>
              <a:rPr lang="pt-BR" sz="2600" dirty="0"/>
              <a:t>: </a:t>
            </a:r>
            <a:r>
              <a:rPr lang="pt-BR" sz="2600" dirty="0" smtClean="0"/>
              <a:t> </a:t>
            </a:r>
            <a:endParaRPr lang="pt-BR" sz="2600" dirty="0"/>
          </a:p>
        </p:txBody>
      </p:sp>
      <p:pic>
        <p:nvPicPr>
          <p:cNvPr id="4098" name="Picture 2" descr="http://wiki.softwarelivre.org/pub/EconomiaSolidaria/SoftwareLivre/pinguin-ensinand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2321290"/>
            <a:ext cx="2995408" cy="211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467544" y="4053871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1.desempenhos anteriores (série histórica); </a:t>
            </a:r>
            <a:endParaRPr lang="pt-BR" sz="2400" dirty="0" smtClean="0"/>
          </a:p>
          <a:p>
            <a:pPr algn="just"/>
            <a:endParaRPr lang="pt-BR" sz="1200" dirty="0"/>
          </a:p>
          <a:p>
            <a:pPr algn="just"/>
            <a:r>
              <a:rPr lang="pt-BR" sz="2400" dirty="0"/>
              <a:t>2.compreensão do estágio de referência inicial, ou seja, da linha de base; </a:t>
            </a:r>
            <a:endParaRPr lang="pt-BR" sz="2400" dirty="0" smtClean="0"/>
          </a:p>
          <a:p>
            <a:pPr algn="just"/>
            <a:endParaRPr lang="pt-BR" sz="1200" dirty="0"/>
          </a:p>
          <a:p>
            <a:pPr algn="just"/>
            <a:r>
              <a:rPr lang="pt-BR" sz="2400" dirty="0"/>
              <a:t>3.factibilidade, levando‐se em consideração a disponibilidade dos recursos necessários, das condicionantes políticas, econômicas e da capacidade organizacional</a:t>
            </a:r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2016/2019 -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1341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2015 -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3528" y="1700808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Diretrizes, Objetivos, Metas e Indicadores para o período 2013-2015</a:t>
            </a:r>
          </a:p>
        </p:txBody>
      </p:sp>
      <p:sp>
        <p:nvSpPr>
          <p:cNvPr id="3" name="Retângulo 2"/>
          <p:cNvSpPr/>
          <p:nvPr/>
        </p:nvSpPr>
        <p:spPr>
          <a:xfrm>
            <a:off x="552806" y="2593360"/>
            <a:ext cx="818240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b="1" dirty="0" smtClean="0">
                <a:solidFill>
                  <a:srgbClr val="005828"/>
                </a:solidFill>
              </a:rPr>
              <a:t>Indicadores </a:t>
            </a:r>
            <a:endParaRPr lang="pt-BR" dirty="0" smtClean="0">
              <a:solidFill>
                <a:srgbClr val="005828"/>
              </a:solidFill>
            </a:endParaRPr>
          </a:p>
          <a:p>
            <a:endParaRPr lang="pt-BR" dirty="0"/>
          </a:p>
          <a:p>
            <a:pPr algn="just"/>
            <a:r>
              <a:rPr lang="pt-BR" sz="2400" dirty="0" smtClean="0"/>
              <a:t>Os </a:t>
            </a:r>
            <a:r>
              <a:rPr lang="pt-BR" sz="2400" dirty="0"/>
              <a:t>indicadores são essenciais nos processos de monitoramento e avaliação, pois permitem acompanhar o alcance das metas e servem para: </a:t>
            </a:r>
            <a:endParaRPr lang="pt-BR" sz="2400" dirty="0" smtClean="0"/>
          </a:p>
          <a:p>
            <a:pPr algn="just"/>
            <a:endParaRPr lang="pt-BR" sz="1200" dirty="0"/>
          </a:p>
          <a:p>
            <a:pPr algn="just"/>
            <a:r>
              <a:rPr lang="pt-BR" sz="2400" dirty="0"/>
              <a:t>1.embasar a análise crítica dos resultados obtidos e auxiliar no processo de tomada de decisão; </a:t>
            </a:r>
            <a:endParaRPr lang="pt-BR" sz="2400" dirty="0" smtClean="0"/>
          </a:p>
          <a:p>
            <a:pPr algn="just"/>
            <a:endParaRPr lang="pt-BR" sz="1000" dirty="0"/>
          </a:p>
          <a:p>
            <a:pPr algn="just"/>
            <a:r>
              <a:rPr lang="pt-BR" sz="2400" dirty="0"/>
              <a:t>2.contribuir para a melhoria contínua dos processos organizacionais; </a:t>
            </a:r>
            <a:endParaRPr lang="pt-BR" sz="2400" dirty="0" smtClean="0"/>
          </a:p>
          <a:p>
            <a:pPr algn="just"/>
            <a:endParaRPr lang="pt-BR" sz="1000" dirty="0"/>
          </a:p>
          <a:p>
            <a:pPr algn="just"/>
            <a:r>
              <a:rPr lang="pt-BR" sz="2400" dirty="0"/>
              <a:t>3.analisar comparativamente o desempenho </a:t>
            </a:r>
          </a:p>
        </p:txBody>
      </p:sp>
    </p:spTree>
    <p:extLst>
      <p:ext uri="{BB962C8B-B14F-4D97-AF65-F5344CB8AC3E}">
        <p14:creationId xmlns:p14="http://schemas.microsoft.com/office/powerpoint/2010/main" val="460812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2015 -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23528" y="1700808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Diretrizes, Objetivos, Metas e Indicadores para o período 2013-2015</a:t>
            </a:r>
          </a:p>
        </p:txBody>
      </p:sp>
      <p:sp>
        <p:nvSpPr>
          <p:cNvPr id="6" name="Retângulo 5"/>
          <p:cNvSpPr/>
          <p:nvPr/>
        </p:nvSpPr>
        <p:spPr>
          <a:xfrm>
            <a:off x="360162" y="2852936"/>
            <a:ext cx="83529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400" b="1" dirty="0" smtClean="0">
                <a:solidFill>
                  <a:srgbClr val="005828"/>
                </a:solidFill>
              </a:rPr>
              <a:t>Indicadores Universais </a:t>
            </a:r>
            <a:r>
              <a:rPr lang="pt-BR" sz="2400" dirty="0" smtClean="0"/>
              <a:t>- Expressam o acesso e a qualidade da organização em redes, além de considerar os indicadores epidemiológicos de abrangência nacional e desempenho do sistema (IDSUS), sendo de pactuação comum e obrigatória nacionalmente; </a:t>
            </a:r>
            <a:endParaRPr lang="pt-BR" sz="2400" dirty="0"/>
          </a:p>
        </p:txBody>
      </p:sp>
      <p:sp>
        <p:nvSpPr>
          <p:cNvPr id="7" name="Retângulo 6"/>
          <p:cNvSpPr/>
          <p:nvPr/>
        </p:nvSpPr>
        <p:spPr>
          <a:xfrm>
            <a:off x="384993" y="4853708"/>
            <a:ext cx="84261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400" b="1" dirty="0" smtClean="0">
                <a:solidFill>
                  <a:srgbClr val="005828"/>
                </a:solidFill>
              </a:rPr>
              <a:t>Indicadores Específicos </a:t>
            </a:r>
            <a:r>
              <a:rPr lang="pt-BR" sz="2400" dirty="0" smtClean="0"/>
              <a:t>- Expressam as características epidemiológicas locais e de organização do sistema e de desempenho do sistema (IDSUS), </a:t>
            </a:r>
            <a:r>
              <a:rPr lang="pt-BR" sz="2400" b="1" u="sng" dirty="0" smtClean="0">
                <a:solidFill>
                  <a:srgbClr val="0000CC"/>
                </a:solidFill>
              </a:rPr>
              <a:t>sendo de pactuação obrigatória quando forem observadas as especificidades no território</a:t>
            </a:r>
            <a:r>
              <a:rPr lang="pt-BR" sz="2400" u="sng" dirty="0" smtClean="0">
                <a:solidFill>
                  <a:srgbClr val="0000CC"/>
                </a:solidFill>
              </a:rPr>
              <a:t>.</a:t>
            </a:r>
            <a:endParaRPr lang="pt-BR" sz="2400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290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Elipse 2"/>
          <p:cNvSpPr/>
          <p:nvPr/>
        </p:nvSpPr>
        <p:spPr bwMode="auto">
          <a:xfrm>
            <a:off x="315505" y="2384884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Universal 18</a:t>
            </a:r>
          </a:p>
        </p:txBody>
      </p:sp>
      <p:sp>
        <p:nvSpPr>
          <p:cNvPr id="4" name="Mais 3"/>
          <p:cNvSpPr/>
          <p:nvPr/>
        </p:nvSpPr>
        <p:spPr bwMode="auto">
          <a:xfrm>
            <a:off x="2502407" y="2816932"/>
            <a:ext cx="1008112" cy="936104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5" name="Igual 4"/>
          <p:cNvSpPr/>
          <p:nvPr/>
        </p:nvSpPr>
        <p:spPr bwMode="auto">
          <a:xfrm>
            <a:off x="5817365" y="2852936"/>
            <a:ext cx="1152128" cy="792088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3452269" y="2443819"/>
            <a:ext cx="2365095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9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Específico 11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6949075" y="2492896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Total  29</a:t>
            </a:r>
          </a:p>
        </p:txBody>
      </p:sp>
      <p:sp>
        <p:nvSpPr>
          <p:cNvPr id="8" name="Retângulo 7"/>
          <p:cNvSpPr/>
          <p:nvPr/>
        </p:nvSpPr>
        <p:spPr bwMode="auto">
          <a:xfrm>
            <a:off x="395288" y="1700808"/>
            <a:ext cx="8497192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INDICADORES PARA ESTADOS, DF E REGIÕES</a:t>
            </a:r>
            <a:r>
              <a:rPr kumimoji="0" lang="pt-BR" sz="2000" b="0" i="0" u="none" strike="noStrike" cap="none" normalizeH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DE SAÚDE</a:t>
            </a:r>
            <a:endParaRPr kumimoji="0" lang="pt-BR" sz="2000" b="0" i="0" u="none" strike="noStrike" cap="none" normalizeH="0" baseline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439710" y="5239048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Universal 18</a:t>
            </a:r>
          </a:p>
        </p:txBody>
      </p:sp>
      <p:sp>
        <p:nvSpPr>
          <p:cNvPr id="10" name="Mais 9"/>
          <p:cNvSpPr/>
          <p:nvPr/>
        </p:nvSpPr>
        <p:spPr bwMode="auto">
          <a:xfrm>
            <a:off x="2626612" y="5671096"/>
            <a:ext cx="1008112" cy="936104"/>
          </a:xfrm>
          <a:prstGeom prst="mathPlus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1" name="Igual 10"/>
          <p:cNvSpPr/>
          <p:nvPr/>
        </p:nvSpPr>
        <p:spPr bwMode="auto">
          <a:xfrm>
            <a:off x="5941570" y="5707100"/>
            <a:ext cx="1152128" cy="792088"/>
          </a:xfrm>
          <a:prstGeom prst="mathEqual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576474" y="5297983"/>
            <a:ext cx="2365095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R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9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Específico 11</a:t>
            </a:r>
          </a:p>
        </p:txBody>
      </p:sp>
      <p:sp>
        <p:nvSpPr>
          <p:cNvPr id="13" name="Elipse 12"/>
          <p:cNvSpPr/>
          <p:nvPr/>
        </p:nvSpPr>
        <p:spPr bwMode="auto">
          <a:xfrm>
            <a:off x="7073280" y="5347060"/>
            <a:ext cx="2186902" cy="158417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1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Total  29</a:t>
            </a:r>
          </a:p>
        </p:txBody>
      </p:sp>
      <p:sp>
        <p:nvSpPr>
          <p:cNvPr id="14" name="Retângulo 13"/>
          <p:cNvSpPr/>
          <p:nvPr/>
        </p:nvSpPr>
        <p:spPr bwMode="auto">
          <a:xfrm>
            <a:off x="519493" y="4554972"/>
            <a:ext cx="8497192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2000" b="0" i="0" u="none" strike="noStrike" cap="none" normalizeH="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INDICADORES PARA  MUNICIPIOS</a:t>
            </a:r>
          </a:p>
        </p:txBody>
      </p:sp>
    </p:spTree>
    <p:extLst>
      <p:ext uri="{BB962C8B-B14F-4D97-AF65-F5344CB8AC3E}">
        <p14:creationId xmlns:p14="http://schemas.microsoft.com/office/powerpoint/2010/main" val="296620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11559" y="1988840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Calibri" panose="020F0502020204030204" pitchFamily="34" charset="0"/>
              </a:rPr>
              <a:t>Os indicadores, relacionados a seis diretrizes e oito objetivos nacionais, são compostos por </a:t>
            </a:r>
            <a:r>
              <a:rPr lang="pt-BR" sz="2400" b="1" dirty="0">
                <a:latin typeface="Calibri" panose="020F0502020204030204" pitchFamily="34" charset="0"/>
              </a:rPr>
              <a:t>18 indicadores universais</a:t>
            </a:r>
            <a:r>
              <a:rPr lang="pt-BR" sz="2400" dirty="0">
                <a:latin typeface="Calibri" panose="020F0502020204030204" pitchFamily="34" charset="0"/>
              </a:rPr>
              <a:t>, ou seja, de </a:t>
            </a:r>
            <a:r>
              <a:rPr lang="pt-BR" sz="2400" dirty="0" err="1">
                <a:latin typeface="Calibri" panose="020F0502020204030204" pitchFamily="34" charset="0"/>
              </a:rPr>
              <a:t>pactuação</a:t>
            </a:r>
            <a:r>
              <a:rPr lang="pt-BR" sz="2400" dirty="0">
                <a:latin typeface="Calibri" panose="020F0502020204030204" pitchFamily="34" charset="0"/>
              </a:rPr>
              <a:t> comum e obrigatória e </a:t>
            </a:r>
            <a:r>
              <a:rPr lang="pt-BR" sz="2400" b="1" dirty="0">
                <a:latin typeface="Calibri" panose="020F0502020204030204" pitchFamily="34" charset="0"/>
              </a:rPr>
              <a:t>11 indicadores específicos</a:t>
            </a:r>
            <a:r>
              <a:rPr lang="pt-BR" sz="2400" dirty="0">
                <a:latin typeface="Calibri" panose="020F0502020204030204" pitchFamily="34" charset="0"/>
              </a:rPr>
              <a:t>, de </a:t>
            </a:r>
            <a:r>
              <a:rPr lang="pt-BR" sz="2400" dirty="0" err="1">
                <a:latin typeface="Calibri" panose="020F0502020204030204" pitchFamily="34" charset="0"/>
              </a:rPr>
              <a:t>pactuação</a:t>
            </a:r>
            <a:r>
              <a:rPr lang="pt-BR" sz="2400" dirty="0">
                <a:latin typeface="Calibri" panose="020F0502020204030204" pitchFamily="34" charset="0"/>
              </a:rPr>
              <a:t> obrigatória quando forem observadas as especificidades no território.</a:t>
            </a:r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697533"/>
              </p:ext>
            </p:extLst>
          </p:nvPr>
        </p:nvGraphicFramePr>
        <p:xfrm>
          <a:off x="1115616" y="4005064"/>
          <a:ext cx="7200800" cy="244827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88236"/>
                <a:gridCol w="4212564"/>
              </a:tblGrid>
              <a:tr h="532233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Classificação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Indicador</a:t>
                      </a:r>
                      <a:endParaRPr lang="pt-BR" sz="2400" dirty="0"/>
                    </a:p>
                  </a:txBody>
                  <a:tcPr/>
                </a:tc>
              </a:tr>
              <a:tr h="958019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Universal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1, 5, 6,</a:t>
                      </a:r>
                      <a:r>
                        <a:rPr lang="pt-BR" sz="2400" baseline="0" dirty="0" smtClean="0"/>
                        <a:t> 7, 9, 10, 11, 12, 13, 14, 15, 16, 17, 18, 19, 25, 26, 28.</a:t>
                      </a:r>
                      <a:endParaRPr lang="pt-BR" sz="2400" dirty="0"/>
                    </a:p>
                  </a:txBody>
                  <a:tcPr/>
                </a:tc>
              </a:tr>
              <a:tr h="958019"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 smtClean="0"/>
                        <a:t>Especifico</a:t>
                      </a:r>
                      <a:endParaRPr lang="pt-B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2, 3, 4, 8, 20, 21, 22, 23, 24,</a:t>
                      </a:r>
                      <a:r>
                        <a:rPr lang="pt-BR" sz="2400" baseline="0" dirty="0" smtClean="0"/>
                        <a:t> 27,29.</a:t>
                      </a:r>
                      <a:endParaRPr lang="pt-BR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62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9525" y="-26988"/>
            <a:ext cx="9144000" cy="1063254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SCPA – SISTEMA DE </a:t>
            </a:r>
            <a:r>
              <a:rPr lang="pt-BR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CADASTRAMENTO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dirty="0"/>
              <a:t>https://aplicacao.saude.gov.br/sispacto</a:t>
            </a:r>
            <a:endParaRPr lang="pt-BR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036266"/>
            <a:ext cx="9134475" cy="5748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3013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– 2016 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11560" y="1841242"/>
            <a:ext cx="82089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Base </a:t>
            </a:r>
            <a:r>
              <a:rPr lang="pt-BR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Legal </a:t>
            </a:r>
            <a:endParaRPr lang="pt-BR" sz="4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endParaRPr lang="pt-BR" sz="2000" b="1" dirty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 smtClean="0"/>
              <a:t>Decreto </a:t>
            </a:r>
            <a:r>
              <a:rPr lang="pt-BR" sz="2600" b="1" dirty="0"/>
              <a:t>7.508/11</a:t>
            </a:r>
            <a:r>
              <a:rPr lang="pt-BR" sz="2600" dirty="0"/>
              <a:t>, ao regulamentar aspectos da Lei 8.080/90, no tocante ao planejamento da saúde, a assistência à saúde, a articulação </a:t>
            </a:r>
            <a:r>
              <a:rPr lang="pt-BR" sz="2600" dirty="0" err="1"/>
              <a:t>interfederativa</a:t>
            </a:r>
            <a:r>
              <a:rPr lang="pt-BR" sz="2600" dirty="0"/>
              <a:t> e a regionalização, dentre outros aspectos, cumpre o seu papel no aprimoramento dos processos e práticas inerentes a um novo ciclo de gestão no SUS </a:t>
            </a:r>
            <a:endParaRPr lang="pt-BR" sz="2600" dirty="0" smtClean="0"/>
          </a:p>
          <a:p>
            <a:pPr algn="just">
              <a:buClr>
                <a:srgbClr val="00B050"/>
              </a:buClr>
            </a:pPr>
            <a:endParaRPr lang="pt-BR" sz="2000" dirty="0" smtClean="0"/>
          </a:p>
          <a:p>
            <a:pPr marL="457200" indent="-457200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600" b="1" dirty="0"/>
              <a:t>Resolução CIT  Nº 2,  </a:t>
            </a:r>
            <a:r>
              <a:rPr lang="pt-BR" sz="2600" dirty="0"/>
              <a:t>de 16/08/2016, publicado no DOU de 29/08/2016 </a:t>
            </a:r>
            <a:r>
              <a:rPr lang="pt-BR" sz="2600" dirty="0" smtClean="0">
                <a:hlinkClick r:id="rId2" action="ppaction://hlinkfile"/>
              </a:rPr>
              <a:t>(Res CIT)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18454761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382000" cy="720080"/>
          </a:xfrm>
          <a:noFill/>
        </p:spPr>
        <p:txBody>
          <a:bodyPr>
            <a:noAutofit/>
          </a:bodyPr>
          <a:lstStyle/>
          <a:p>
            <a:r>
              <a:rPr lang="pt-BR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INTRUTIVO PARA PACTUAÇÃO</a:t>
            </a:r>
            <a:endParaRPr lang="pt-BR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67544" y="2060848"/>
            <a:ext cx="3600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/>
              <a:t>Caderno </a:t>
            </a:r>
            <a:r>
              <a:rPr lang="pt-BR" sz="2400" b="1" dirty="0"/>
              <a:t>de Diretrizes, Objetivos, Metas e Indicadores </a:t>
            </a:r>
            <a:r>
              <a:rPr lang="pt-BR" sz="2400" b="1" dirty="0" smtClean="0"/>
              <a:t>2016/ MS</a:t>
            </a:r>
            <a:r>
              <a:rPr lang="pt-BR" sz="2400" dirty="0" smtClean="0"/>
              <a:t>.</a:t>
            </a:r>
            <a:endParaRPr lang="pt-BR" sz="2800" dirty="0" smtClean="0"/>
          </a:p>
        </p:txBody>
      </p:sp>
      <p:sp>
        <p:nvSpPr>
          <p:cNvPr id="3" name="Retângulo 2"/>
          <p:cNvSpPr/>
          <p:nvPr/>
        </p:nvSpPr>
        <p:spPr>
          <a:xfrm>
            <a:off x="244374" y="5367884"/>
            <a:ext cx="3823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err="1"/>
              <a:t>Obs</a:t>
            </a:r>
            <a:r>
              <a:rPr lang="pt-BR" dirty="0"/>
              <a:t>: </a:t>
            </a:r>
            <a:r>
              <a:rPr lang="pt-BR" dirty="0" smtClean="0"/>
              <a:t>Disponível </a:t>
            </a:r>
            <a:r>
              <a:rPr lang="pt-BR" dirty="0"/>
              <a:t>no endereço eletrônico: </a:t>
            </a:r>
            <a:r>
              <a:rPr lang="pt-BR" b="1" dirty="0">
                <a:solidFill>
                  <a:srgbClr val="0070C0"/>
                </a:solidFill>
              </a:rPr>
              <a:t>www.aplicacao.saude.gov.br/</a:t>
            </a:r>
            <a:r>
              <a:rPr lang="pt-BR" b="1" dirty="0" err="1">
                <a:solidFill>
                  <a:srgbClr val="0070C0"/>
                </a:solidFill>
              </a:rPr>
              <a:t>sispacto</a:t>
            </a:r>
            <a:r>
              <a:rPr lang="pt-BR" b="1" dirty="0">
                <a:solidFill>
                  <a:srgbClr val="0070C0"/>
                </a:solidFill>
              </a:rPr>
              <a:t>.</a:t>
            </a:r>
          </a:p>
          <a:p>
            <a:pPr algn="just"/>
            <a:endParaRPr lang="pt-BR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75" y="1484784"/>
            <a:ext cx="4905375" cy="536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4029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1677" y="836713"/>
            <a:ext cx="8382000" cy="864096"/>
          </a:xfrm>
        </p:spPr>
        <p:txBody>
          <a:bodyPr>
            <a:noAutofit/>
          </a:bodyPr>
          <a:lstStyle/>
          <a:p>
            <a:r>
              <a:rPr lang="pt-BR" b="1" dirty="0" smtClean="0"/>
              <a:t>Fluxo de quem não assinou COAP</a:t>
            </a:r>
            <a:endParaRPr lang="pt-BR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48391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05064"/>
            <a:ext cx="818395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40302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0" y="620688"/>
            <a:ext cx="9143999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60404" y="1556792"/>
            <a:ext cx="83529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600" b="1" i="1" dirty="0" smtClean="0">
                <a:solidFill>
                  <a:srgbClr val="0000CC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Como fortalecer o processo de planejamento e </a:t>
            </a:r>
            <a:r>
              <a:rPr lang="pt-BR" sz="2600" b="1" i="1" dirty="0" err="1" smtClean="0">
                <a:solidFill>
                  <a:srgbClr val="0000CC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pactuação</a:t>
            </a:r>
            <a:r>
              <a:rPr lang="pt-BR" sz="2600" b="1" i="1" dirty="0" smtClean="0">
                <a:solidFill>
                  <a:srgbClr val="0000CC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na Região de Saúde em nosso estado?</a:t>
            </a:r>
            <a:endParaRPr lang="pt-BR" sz="2600" b="1" dirty="0">
              <a:solidFill>
                <a:srgbClr val="0000CC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0404" y="2413555"/>
            <a:ext cx="853207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Garantir as </a:t>
            </a:r>
            <a:r>
              <a:rPr lang="pt-BR" sz="2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pactuações</a:t>
            </a: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entre regiões na CIB</a:t>
            </a:r>
          </a:p>
          <a:p>
            <a:pPr lvl="0" algn="just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>
                <a:latin typeface="Calibri" pitchFamily="34" charset="0"/>
              </a:rPr>
              <a:t> </a:t>
            </a:r>
            <a:r>
              <a:rPr lang="pt-BR" sz="2000" dirty="0" smtClean="0">
                <a:latin typeface="Calibri" pitchFamily="34" charset="0"/>
              </a:rPr>
              <a:t>Qualificar as SMS e CIR para apoio ao processo de Planejamento, Monitoramento e Avaliação das ações</a:t>
            </a: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Ter maior participação dos gestores (estadual e municipal) nas CIR</a:t>
            </a:r>
            <a:endParaRPr lang="pt-BR" sz="2000" dirty="0" smtClean="0">
              <a:latin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Criar Câmaras Técnicas para apoiar as CIR</a:t>
            </a:r>
            <a:endParaRPr lang="pt-BR" sz="2000" dirty="0" smtClean="0">
              <a:latin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Garantir a continuidade de projetos regionais, pelos membros da CIR inserindo as ações pactuadas nos instrumentos de planejamento do SUS e de governo</a:t>
            </a:r>
            <a:endParaRPr lang="pt-BR" sz="2000" dirty="0" smtClean="0">
              <a:latin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Ampliar a participação de outros atores no processo de governança regional (Conselhos de Saúde, movimentos sociais, iniciativa privada, </a:t>
            </a:r>
            <a:r>
              <a:rPr lang="pt-BR" sz="2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etc</a:t>
            </a: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)</a:t>
            </a:r>
            <a:endParaRPr lang="pt-BR" sz="2000" dirty="0" smtClean="0">
              <a:latin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Estabelecer parcerias entre SES, Regionais do Estado e </a:t>
            </a:r>
            <a:r>
              <a:rPr lang="pt-BR" sz="2000" dirty="0" err="1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Cosems</a:t>
            </a:r>
            <a:endParaRPr lang="pt-BR" sz="2000" dirty="0" smtClean="0">
              <a:latin typeface="Calibri" panose="020F050202020403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pt-BR" sz="2000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 Contar com apoiadores de campo</a:t>
            </a:r>
            <a:endParaRPr lang="pt-BR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32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51518" y="1412776"/>
            <a:ext cx="849694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Monitoramento 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 avaliação (</a:t>
            </a:r>
            <a:r>
              <a:rPr lang="pt-BR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m&amp;A</a:t>
            </a:r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</a:t>
            </a:r>
          </a:p>
          <a:p>
            <a:pPr algn="ctr"/>
            <a:r>
              <a:rPr lang="pt-B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das metas  e indicadores pactuados</a:t>
            </a:r>
            <a:endParaRPr lang="pt-BR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64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2015 -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3528" y="1700808"/>
            <a:ext cx="86409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Avaliação </a:t>
            </a:r>
          </a:p>
          <a:p>
            <a:pPr algn="just"/>
            <a:endParaRPr lang="pt-BR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67544" y="2348880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Todos </a:t>
            </a:r>
            <a:r>
              <a:rPr lang="pt-BR" sz="2400" dirty="0"/>
              <a:t>os indicadores pactuados serão apurados e avaliados anualmente e seus resultados comporão o Relatório Anual de Gestão, a ser enviado ao Conselho de Saúde até 30 de março do ano subsequente ao da execução financeira, conforme artigo 36, § 1º da Lei Complementar nº 141/2012. </a:t>
            </a:r>
            <a:endParaRPr lang="pt-BR" sz="2400" dirty="0" smtClean="0"/>
          </a:p>
          <a:p>
            <a:pPr algn="just">
              <a:buClr>
                <a:srgbClr val="005828"/>
              </a:buClr>
            </a:pPr>
            <a:endParaRPr lang="pt-BR" sz="2400" dirty="0"/>
          </a:p>
          <a:p>
            <a:pPr marL="342900" indent="-34290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dirty="0" smtClean="0"/>
              <a:t>Estes </a:t>
            </a:r>
            <a:r>
              <a:rPr lang="pt-BR" sz="2400" dirty="0"/>
              <a:t>resultados serão disponibilizados pelo Ministério da Saúde no </a:t>
            </a:r>
            <a:r>
              <a:rPr lang="pt-BR" sz="2400" dirty="0" err="1"/>
              <a:t>Tabnet</a:t>
            </a:r>
            <a:r>
              <a:rPr lang="pt-BR" sz="2400" dirty="0"/>
              <a:t> no site do DATASUS:</a:t>
            </a:r>
            <a:r>
              <a:rPr lang="pt-BR" sz="2400" b="1" dirty="0"/>
              <a:t> www.datasus.gov.br e no </a:t>
            </a:r>
            <a:r>
              <a:rPr lang="pt-BR" sz="2400" b="1" dirty="0" smtClean="0"/>
              <a:t>SISPACTO </a:t>
            </a:r>
            <a:r>
              <a:rPr lang="pt-BR" sz="2400" dirty="0" smtClean="0"/>
              <a:t>*, </a:t>
            </a:r>
            <a:r>
              <a:rPr lang="pt-BR" sz="2400" dirty="0"/>
              <a:t>de onde também migrarão para o Sistema de Apoio à Elaboração do Relatório Anual de Gestão – SARGSUS </a:t>
            </a:r>
          </a:p>
        </p:txBody>
      </p:sp>
    </p:spTree>
    <p:extLst>
      <p:ext uri="{BB962C8B-B14F-4D97-AF65-F5344CB8AC3E}">
        <p14:creationId xmlns:p14="http://schemas.microsoft.com/office/powerpoint/2010/main" val="198612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2" y="476672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6916" y="1583909"/>
            <a:ext cx="8136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</a:t>
            </a:r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Avaliação Quadrimestral</a:t>
            </a:r>
            <a:endParaRPr lang="pt-B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899843"/>
              </p:ext>
            </p:extLst>
          </p:nvPr>
        </p:nvGraphicFramePr>
        <p:xfrm>
          <a:off x="251520" y="2251645"/>
          <a:ext cx="8712969" cy="4358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8072"/>
                <a:gridCol w="792088"/>
                <a:gridCol w="727280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No.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Tipo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400" dirty="0" smtClean="0"/>
                        <a:t>Indicador  - Relatório Quadrimestral</a:t>
                      </a:r>
                      <a:endParaRPr lang="pt-B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pt-BR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endParaRPr lang="pt-BR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>
                          <a:solidFill>
                            <a:srgbClr val="FF0000"/>
                          </a:solidFill>
                        </a:rPr>
                        <a:t>Cobertura de acompanhamento das condicionalidades de Saúde do Programa Bolsa Família (PBF).   (S)</a:t>
                      </a:r>
                      <a:endParaRPr lang="pt-BR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5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U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/>
                        <a:t>Razão de exames </a:t>
                      </a:r>
                      <a:r>
                        <a:rPr lang="pt-BR" sz="2000" dirty="0" err="1" smtClean="0"/>
                        <a:t>citopatológicos</a:t>
                      </a:r>
                      <a:r>
                        <a:rPr lang="pt-BR" sz="2000" dirty="0" smtClean="0"/>
                        <a:t> do colo do útero em mulheres de 25 a 64 anos e a população da mesma faixa etária.</a:t>
                      </a:r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6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U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/>
                        <a:t>Razão de exames de mamografia de rastreamento realizados em mulheres de 50 a 69 anos e população da mesma faixa etária.</a:t>
                      </a:r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10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U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/>
                        <a:t>Proporção de óbitos maternos investigados</a:t>
                      </a:r>
                    </a:p>
                    <a:p>
                      <a:pPr algn="just"/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11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dirty="0" smtClean="0"/>
                        <a:t>U</a:t>
                      </a:r>
                      <a:endParaRPr lang="pt-B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dirty="0" smtClean="0"/>
                        <a:t>Proporção de óbitos de mulheres em idade fértil (MIF) investigados.</a:t>
                      </a:r>
                      <a:endParaRPr lang="pt-B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000" strike="sngStrike" dirty="0" smtClean="0">
                          <a:solidFill>
                            <a:srgbClr val="FF0000"/>
                          </a:solidFill>
                        </a:rPr>
                        <a:t>17</a:t>
                      </a:r>
                      <a:endParaRPr lang="pt-BR" sz="200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 strike="sngStrike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endParaRPr lang="pt-BR" sz="200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000" strike="sngStrike" dirty="0" smtClean="0">
                          <a:solidFill>
                            <a:srgbClr val="FF0000"/>
                          </a:solidFill>
                        </a:rPr>
                        <a:t>Proporção de registro de óbitos com causa básica definida (S)</a:t>
                      </a:r>
                    </a:p>
                    <a:p>
                      <a:pPr algn="just"/>
                      <a:endParaRPr lang="pt-BR" sz="200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m 6" descr="http://thumbs.dreamstime.com/z/apontando-m%C3%A3o-413259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3666" b="21909"/>
          <a:stretch/>
        </p:blipFill>
        <p:spPr bwMode="auto">
          <a:xfrm rot="17604686">
            <a:off x="8448000" y="1645960"/>
            <a:ext cx="648072" cy="415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Seta para a direita 7"/>
          <p:cNvSpPr/>
          <p:nvPr/>
        </p:nvSpPr>
        <p:spPr bwMode="auto">
          <a:xfrm>
            <a:off x="7089576" y="1665499"/>
            <a:ext cx="612068" cy="36004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7812360" y="1553131"/>
            <a:ext cx="576064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pt-BR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1264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005665"/>
              </p:ext>
            </p:extLst>
          </p:nvPr>
        </p:nvGraphicFramePr>
        <p:xfrm>
          <a:off x="395536" y="2420888"/>
          <a:ext cx="8363191" cy="2468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47852"/>
                <a:gridCol w="764316"/>
                <a:gridCol w="6851023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2300" dirty="0" smtClean="0"/>
                        <a:t>No.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300" dirty="0" smtClean="0"/>
                        <a:t>Tipo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2300" dirty="0" smtClean="0"/>
                        <a:t>Indicador  - Relatório Quadrimestral</a:t>
                      </a:r>
                      <a:endParaRPr lang="pt-BR" sz="2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18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U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300" dirty="0" smtClean="0"/>
                        <a:t>Proporção de municípios com casos de doenças ou agravos relacionados ao trabalho* notificados.</a:t>
                      </a:r>
                      <a:endParaRPr lang="pt-BR" sz="2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21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E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300" dirty="0" smtClean="0"/>
                        <a:t>Proporção de contatos examinados de casos novos de hanseníase.</a:t>
                      </a:r>
                      <a:endParaRPr lang="pt-BR" sz="23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23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300" dirty="0" smtClean="0"/>
                        <a:t>E</a:t>
                      </a:r>
                      <a:endParaRPr lang="pt-BR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2300" dirty="0" smtClean="0"/>
                        <a:t>Número absoluto de óbitos por dengue.</a:t>
                      </a:r>
                      <a:endParaRPr lang="pt-BR" sz="2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467544" y="5439127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Fonte:  </a:t>
            </a:r>
            <a:r>
              <a:rPr lang="pt-BR" sz="2000" dirty="0"/>
              <a:t>Caderno de Diretrizes, Objetivos, Metas e </a:t>
            </a:r>
            <a:r>
              <a:rPr lang="pt-BR" sz="2000" dirty="0" smtClean="0"/>
              <a:t>Indicadores 2016 / MS</a:t>
            </a:r>
          </a:p>
          <a:p>
            <a:r>
              <a:rPr lang="pt-BR" sz="2000" b="1" dirty="0" smtClean="0"/>
              <a:t>Legenda : U = Universal      E = Específico</a:t>
            </a:r>
            <a:endParaRPr lang="pt-BR" sz="2000" b="1" dirty="0"/>
          </a:p>
        </p:txBody>
      </p:sp>
      <p:sp>
        <p:nvSpPr>
          <p:cNvPr id="6" name="Retângulo 5"/>
          <p:cNvSpPr/>
          <p:nvPr/>
        </p:nvSpPr>
        <p:spPr>
          <a:xfrm>
            <a:off x="120080" y="1700808"/>
            <a:ext cx="8136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Monitoramento e </a:t>
            </a:r>
            <a:r>
              <a:rPr lang="pt-B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Avaliação Quadrimestral</a:t>
            </a:r>
            <a:endParaRPr lang="pt-BR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6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527850" y="1628800"/>
            <a:ext cx="8352928" cy="320435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</a:t>
            </a:r>
            <a:r>
              <a:rPr lang="pt-BR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do Estado do Amazonas para o Plano Estadual de 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Saúde , </a:t>
            </a:r>
            <a:r>
              <a:rPr lang="pt-BR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Plano </a:t>
            </a:r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PLURIAnual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t-BR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 Saúde </a:t>
            </a:r>
            <a:endParaRPr lang="pt-BR" sz="3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2016 – 2019, </a:t>
            </a:r>
          </a:p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Programação  Anual de saúde 2016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Imagem 3" descr="http://thumbs.dreamstime.com/z/apontando-m%C3%A3o-413259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4" t="13666" b="21909"/>
          <a:stretch/>
        </p:blipFill>
        <p:spPr bwMode="auto">
          <a:xfrm rot="165400" flipH="1">
            <a:off x="6029077" y="5496006"/>
            <a:ext cx="1046285" cy="728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eta para a direita 4"/>
          <p:cNvSpPr/>
          <p:nvPr/>
        </p:nvSpPr>
        <p:spPr bwMode="auto">
          <a:xfrm rot="5400000">
            <a:off x="4383203" y="4578202"/>
            <a:ext cx="936104" cy="653923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377352" y="5588595"/>
            <a:ext cx="947806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</a:t>
            </a:r>
            <a:endParaRPr lang="pt-BR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938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770574"/>
              </p:ext>
            </p:extLst>
          </p:nvPr>
        </p:nvGraphicFramePr>
        <p:xfrm>
          <a:off x="251520" y="1671601"/>
          <a:ext cx="8424935" cy="504748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4392488"/>
                <a:gridCol w="1080120"/>
                <a:gridCol w="1527040"/>
                <a:gridCol w="1425287"/>
              </a:tblGrid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INDICADOR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META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 </a:t>
                      </a:r>
                      <a:r>
                        <a:rPr lang="pt-BR" sz="1800" dirty="0">
                          <a:effectLst/>
                        </a:rPr>
                        <a:t>2016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UNIDADE DE MEDIDA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RESULTADO ESPERADO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Proporção de conselhos de saúde legalmente instituídos e em funcionamento.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100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Cobertura populacional estimada pelas equipes de atenção básica.         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70,00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Cobertura populacional estimada pelas equipes básicas de saúde bucal.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49,00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Número de óbitos maternos em determinado período e local de residência.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70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Unidade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Coeficiente de detecção da Hanseníase no Amazonas.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10,41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1/100.000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Coeficiente de prevalência da Hanseníase no Amazonas.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1,78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1/10.000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Evolução do atendimento da Hematologia.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3,00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Índice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Seta para cima 2"/>
          <p:cNvSpPr/>
          <p:nvPr/>
        </p:nvSpPr>
        <p:spPr>
          <a:xfrm>
            <a:off x="7812360" y="2396218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4" name="Seta para cima 3"/>
          <p:cNvSpPr/>
          <p:nvPr/>
        </p:nvSpPr>
        <p:spPr>
          <a:xfrm>
            <a:off x="7855309" y="298066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" name="Seta para cima 4"/>
          <p:cNvSpPr/>
          <p:nvPr/>
        </p:nvSpPr>
        <p:spPr>
          <a:xfrm>
            <a:off x="7855309" y="3620354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6" name="Seta para cima 5"/>
          <p:cNvSpPr/>
          <p:nvPr/>
        </p:nvSpPr>
        <p:spPr>
          <a:xfrm flipV="1">
            <a:off x="7859321" y="4385241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7" name="Seta para cima 6"/>
          <p:cNvSpPr/>
          <p:nvPr/>
        </p:nvSpPr>
        <p:spPr>
          <a:xfrm flipV="1">
            <a:off x="7867705" y="4916782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8" name="Seta para cima 7"/>
          <p:cNvSpPr/>
          <p:nvPr/>
        </p:nvSpPr>
        <p:spPr>
          <a:xfrm>
            <a:off x="7876980" y="6140634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9" name="Seta para cima 8"/>
          <p:cNvSpPr/>
          <p:nvPr/>
        </p:nvSpPr>
        <p:spPr>
          <a:xfrm flipV="1">
            <a:off x="7867705" y="5499852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6380" y="717494"/>
            <a:ext cx="91276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do Estado do Amazonas 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o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ppa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2016-2019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4038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096693"/>
              </p:ext>
            </p:extLst>
          </p:nvPr>
        </p:nvGraphicFramePr>
        <p:xfrm>
          <a:off x="251520" y="1671601"/>
          <a:ext cx="8424935" cy="473202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4392488"/>
                <a:gridCol w="1080120"/>
                <a:gridCol w="1527040"/>
                <a:gridCol w="1425287"/>
              </a:tblGrid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INDICADOR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META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 </a:t>
                      </a:r>
                      <a:r>
                        <a:rPr lang="pt-BR" sz="1800" dirty="0">
                          <a:effectLst/>
                        </a:rPr>
                        <a:t>2016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UNIDADE DE MEDIDA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RESULTADO ESPERADO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Taxa de doador por habitante.    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100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Número de testes sorológicos </a:t>
                      </a:r>
                      <a:r>
                        <a:rPr lang="pt-BR" sz="1800" dirty="0" err="1">
                          <a:effectLst/>
                        </a:rPr>
                        <a:t>Anti-HVC</a:t>
                      </a:r>
                      <a:r>
                        <a:rPr lang="pt-BR" sz="1800" dirty="0">
                          <a:effectLst/>
                        </a:rPr>
                        <a:t> realizados no Amazonas.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70,00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Proporção de cirurgias realizadas, exceto em </a:t>
                      </a:r>
                      <a:r>
                        <a:rPr lang="pt-BR" sz="1800" dirty="0" err="1">
                          <a:effectLst/>
                        </a:rPr>
                        <a:t>traumato</a:t>
                      </a:r>
                      <a:r>
                        <a:rPr lang="pt-BR" sz="1800" dirty="0">
                          <a:effectLst/>
                        </a:rPr>
                        <a:t>-ortopedia, na FHAJ.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49,00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Proporção de cirurgias realizadas em </a:t>
                      </a:r>
                      <a:r>
                        <a:rPr lang="pt-BR" sz="1800" dirty="0" err="1">
                          <a:effectLst/>
                        </a:rPr>
                        <a:t>traumato</a:t>
                      </a:r>
                      <a:r>
                        <a:rPr lang="pt-BR" sz="1800" dirty="0">
                          <a:effectLst/>
                        </a:rPr>
                        <a:t>-ortopedia na FHAJ.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70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Unidade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Proporção de consultas ambulatoriais realizadas, exceto em </a:t>
                      </a:r>
                      <a:r>
                        <a:rPr lang="pt-BR" sz="1800" dirty="0" err="1">
                          <a:effectLst/>
                        </a:rPr>
                        <a:t>traumato</a:t>
                      </a:r>
                      <a:r>
                        <a:rPr lang="pt-BR" sz="1800" dirty="0">
                          <a:effectLst/>
                        </a:rPr>
                        <a:t>-ortopedia na FHAJ.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10,41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1/100.000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Proporção de consultas ambulatoriais realizadas em </a:t>
                      </a:r>
                      <a:r>
                        <a:rPr lang="pt-BR" sz="1800" dirty="0" err="1">
                          <a:effectLst/>
                        </a:rPr>
                        <a:t>traumato</a:t>
                      </a:r>
                      <a:r>
                        <a:rPr lang="pt-BR" sz="1800" dirty="0">
                          <a:effectLst/>
                        </a:rPr>
                        <a:t>-ortopedia na FHAJ.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1,78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1/10.000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85" marR="347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Seta para cima 2"/>
          <p:cNvSpPr/>
          <p:nvPr/>
        </p:nvSpPr>
        <p:spPr>
          <a:xfrm>
            <a:off x="7812360" y="2396218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4" name="Seta para cima 3"/>
          <p:cNvSpPr/>
          <p:nvPr/>
        </p:nvSpPr>
        <p:spPr>
          <a:xfrm>
            <a:off x="7855309" y="298066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" name="Seta para cima 4"/>
          <p:cNvSpPr/>
          <p:nvPr/>
        </p:nvSpPr>
        <p:spPr>
          <a:xfrm>
            <a:off x="7855309" y="3620354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6380" y="717494"/>
            <a:ext cx="91276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do Estado do Amazonas 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o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ppa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2016-2019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 </a:t>
            </a:r>
            <a:endParaRPr lang="pt-BR" sz="2800" dirty="0"/>
          </a:p>
        </p:txBody>
      </p:sp>
      <p:sp>
        <p:nvSpPr>
          <p:cNvPr id="11" name="Seta para cima 10"/>
          <p:cNvSpPr/>
          <p:nvPr/>
        </p:nvSpPr>
        <p:spPr>
          <a:xfrm>
            <a:off x="7884610" y="429309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2" name="Seta para cima 11"/>
          <p:cNvSpPr/>
          <p:nvPr/>
        </p:nvSpPr>
        <p:spPr>
          <a:xfrm>
            <a:off x="7884610" y="501317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3" name="Seta para cima 12"/>
          <p:cNvSpPr/>
          <p:nvPr/>
        </p:nvSpPr>
        <p:spPr>
          <a:xfrm>
            <a:off x="7874705" y="5877272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705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304204" y="1264766"/>
            <a:ext cx="6207224" cy="7960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b="1" dirty="0" smtClean="0">
                <a:solidFill>
                  <a:srgbClr val="0000CC"/>
                </a:solidFill>
              </a:rPr>
              <a:t>Papel do  Controle Social</a:t>
            </a:r>
            <a:endParaRPr lang="pt-BR" b="1" dirty="0">
              <a:solidFill>
                <a:srgbClr val="0000CC"/>
              </a:solidFill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503548" y="3163494"/>
            <a:ext cx="8136904" cy="360040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4000"/>
              </a:lnSpc>
              <a:spcBef>
                <a:spcPts val="480"/>
              </a:spcBef>
              <a:spcAft>
                <a:spcPts val="1800"/>
              </a:spcAft>
            </a:pPr>
            <a:r>
              <a:rPr lang="pt-BR" sz="24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Conselho de Saúde</a:t>
            </a:r>
            <a:r>
              <a:rPr lang="pt-BR" sz="2400" b="0" dirty="0" smtClean="0">
                <a:latin typeface="Calibri" panose="020F0502020204030204" pitchFamily="34" charset="0"/>
              </a:rPr>
              <a:t>, instância de “caráter permanente e deliberativo” que viabiliza a participação dos cidadãos nas decisões das políticas de saúde no Brasil, apresenta-se como importante exemplo de participação popular e tem como atribuições propor, formular estratégias e controlar a execução da política de saúde, inclusive nos aspectos econômicos e financeiros conforme trata a Lei no 8.142/90.                </a:t>
            </a:r>
          </a:p>
          <a:p>
            <a:pPr lvl="1" algn="r">
              <a:lnSpc>
                <a:spcPct val="150000"/>
              </a:lnSpc>
              <a:spcBef>
                <a:spcPts val="480"/>
              </a:spcBef>
              <a:spcAft>
                <a:spcPts val="1800"/>
              </a:spcAft>
            </a:pPr>
            <a:endParaRPr lang="pt-BR" sz="2400" b="0" dirty="0" smtClean="0">
              <a:latin typeface="Calibri" panose="020F0502020204030204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480"/>
              </a:spcBef>
              <a:spcAft>
                <a:spcPts val="1800"/>
              </a:spcAft>
            </a:pPr>
            <a:endParaRPr lang="pt-BR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764704"/>
            <a:ext cx="9144000" cy="500062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DECRETO 7508/2011 CAPITULO </a:t>
            </a:r>
            <a:r>
              <a:rPr lang="pt-BR" sz="2400" b="1" dirty="0">
                <a:solidFill>
                  <a:schemeClr val="bg1"/>
                </a:solidFill>
                <a:latin typeface="+mj-lt"/>
                <a:ea typeface="Calibri" pitchFamily="34" charset="0"/>
              </a:rPr>
              <a:t>II – Organização do 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SUS/Seção II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2051720" y="2011303"/>
            <a:ext cx="6048672" cy="8925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600" b="1" dirty="0">
                <a:solidFill>
                  <a:srgbClr val="008000"/>
                </a:solidFill>
              </a:rPr>
              <a:t>Formulação e controle da execução das políticas públicas de saúde</a:t>
            </a:r>
            <a:endParaRPr lang="pt-BR" sz="2600" b="1" dirty="0" smtClean="0">
              <a:solidFill>
                <a:srgbClr val="008000"/>
              </a:solidFill>
            </a:endParaRPr>
          </a:p>
        </p:txBody>
      </p:sp>
      <p:sp>
        <p:nvSpPr>
          <p:cNvPr id="6" name="Seta em curva para a direita 5"/>
          <p:cNvSpPr/>
          <p:nvPr/>
        </p:nvSpPr>
        <p:spPr bwMode="auto">
          <a:xfrm rot="20752285">
            <a:off x="800149" y="1976671"/>
            <a:ext cx="1008112" cy="1080120"/>
          </a:xfrm>
          <a:prstGeom prst="curvedRightArrow">
            <a:avLst/>
          </a:prstGeom>
          <a:ln w="38100">
            <a:solidFill>
              <a:srgbClr val="33CC33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51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807303"/>
              </p:ext>
            </p:extLst>
          </p:nvPr>
        </p:nvGraphicFramePr>
        <p:xfrm>
          <a:off x="367721" y="2176046"/>
          <a:ext cx="8424935" cy="347014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4392488"/>
                <a:gridCol w="1080120"/>
                <a:gridCol w="1527040"/>
                <a:gridCol w="1425287"/>
              </a:tblGrid>
              <a:tr h="2451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INDICADOR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META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 </a:t>
                      </a:r>
                      <a:r>
                        <a:rPr lang="pt-BR" sz="1800" dirty="0">
                          <a:effectLst/>
                        </a:rPr>
                        <a:t>2016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UNIDADE DE MEDIDA</a:t>
                      </a: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RESULTADO ESPERADO</a:t>
                      </a:r>
                      <a:endParaRPr lang="pt-BR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3987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Participação % da despesa com medicamentos na despesa total com Saúde.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3,35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Cobertura da vacina </a:t>
                      </a:r>
                      <a:r>
                        <a:rPr lang="pt-BR" sz="1800" dirty="0" err="1">
                          <a:effectLst/>
                        </a:rPr>
                        <a:t>pentavalente</a:t>
                      </a:r>
                      <a:r>
                        <a:rPr lang="pt-BR" sz="1800" dirty="0">
                          <a:effectLst/>
                        </a:rPr>
                        <a:t> no Estado em crianças menores de 01 ano.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95,00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%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Índice de infestação predial por larvas de Aedes Aegypt nos municípios prioritários para o controle da dengue no Estado.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1,00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398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Participação % da despesa com investimentos na despesa total com Saúde.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2,55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%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3" name="Seta para cima 2"/>
          <p:cNvSpPr/>
          <p:nvPr/>
        </p:nvSpPr>
        <p:spPr>
          <a:xfrm>
            <a:off x="7855309" y="298066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4" name="Seta para cima 3"/>
          <p:cNvSpPr/>
          <p:nvPr/>
        </p:nvSpPr>
        <p:spPr>
          <a:xfrm>
            <a:off x="7898258" y="3565114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5" name="Seta para cima 4"/>
          <p:cNvSpPr/>
          <p:nvPr/>
        </p:nvSpPr>
        <p:spPr>
          <a:xfrm flipV="1">
            <a:off x="7898258" y="4285705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6380" y="717494"/>
            <a:ext cx="91276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Indicadores do Estado do Amazonas 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o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ppa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2016-2019 e </a:t>
            </a:r>
            <a:r>
              <a:rPr lang="pt-BR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pas</a:t>
            </a:r>
            <a:r>
              <a:rPr lang="pt-BR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2016 </a:t>
            </a:r>
            <a:endParaRPr lang="pt-BR" sz="2800" dirty="0"/>
          </a:p>
        </p:txBody>
      </p:sp>
      <p:sp>
        <p:nvSpPr>
          <p:cNvPr id="11" name="Seta para cima 10"/>
          <p:cNvSpPr/>
          <p:nvPr/>
        </p:nvSpPr>
        <p:spPr>
          <a:xfrm>
            <a:off x="7932823" y="5214146"/>
            <a:ext cx="288032" cy="432048"/>
          </a:xfrm>
          <a:prstGeom prst="up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273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10194" y="1484784"/>
            <a:ext cx="8496944" cy="302433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pt-BR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PROCEDIMENTOS E ORIENTAÇÕES </a:t>
            </a:r>
          </a:p>
          <a:p>
            <a:pPr algn="ctr"/>
            <a:r>
              <a:rPr lang="pt-BR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</a:t>
            </a:r>
            <a:r>
              <a:rPr lang="pt-B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 PROCESSO DE PACTUAÇÃO DE DIRETRIZES, OBJETIVOS, METAS E INDICADORES SISPACTO 2016</a:t>
            </a:r>
            <a:endParaRPr lang="pt-BR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516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332656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2016/2019 -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268760"/>
            <a:ext cx="8712968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b="1" dirty="0" smtClean="0">
                <a:solidFill>
                  <a:srgbClr val="008000"/>
                </a:solidFill>
              </a:rPr>
              <a:t>Coordenação do Processo no Estado:</a:t>
            </a:r>
          </a:p>
          <a:p>
            <a:pPr algn="just"/>
            <a:endParaRPr lang="pt-BR" sz="1000" b="1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400" b="1" dirty="0" smtClean="0">
                <a:solidFill>
                  <a:srgbClr val="0000CC"/>
                </a:solidFill>
              </a:rPr>
              <a:t>DEPLAN/SUSAM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smtClean="0"/>
              <a:t>Articulação </a:t>
            </a:r>
            <a:r>
              <a:rPr lang="pt-BR" sz="2100" dirty="0" err="1" smtClean="0"/>
              <a:t>Intersetorial</a:t>
            </a:r>
            <a:r>
              <a:rPr lang="pt-BR" sz="2100" dirty="0" smtClean="0"/>
              <a:t> SUSAM 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smtClean="0"/>
              <a:t>Articulação Regional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/>
              <a:t>Operacionalização do </a:t>
            </a:r>
            <a:r>
              <a:rPr lang="pt-BR" sz="2100" dirty="0" smtClean="0"/>
              <a:t>SISPACTO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smtClean="0"/>
              <a:t>Encaminhamento para consenso na CIB e aprovação no CES/</a:t>
            </a:r>
            <a:r>
              <a:rPr lang="pt-BR" sz="2100" dirty="0" err="1" smtClean="0"/>
              <a:t>Am</a:t>
            </a:r>
            <a:endParaRPr lang="pt-BR" sz="2100" dirty="0"/>
          </a:p>
          <a:p>
            <a:pPr algn="just"/>
            <a:endParaRPr lang="pt-BR" sz="1000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400" b="1" dirty="0" smtClean="0">
                <a:solidFill>
                  <a:srgbClr val="008000"/>
                </a:solidFill>
              </a:rPr>
              <a:t>DABE/SUSAM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smtClean="0"/>
              <a:t>Articulação municipal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err="1" smtClean="0"/>
              <a:t>Pactuação</a:t>
            </a:r>
            <a:r>
              <a:rPr lang="pt-BR" sz="2100" dirty="0" smtClean="0"/>
              <a:t> Estadual</a:t>
            </a:r>
          </a:p>
          <a:p>
            <a:pPr algn="just"/>
            <a:endParaRPr lang="pt-BR" sz="1000" dirty="0" smtClean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400" b="1" dirty="0" smtClean="0">
                <a:solidFill>
                  <a:srgbClr val="008000"/>
                </a:solidFill>
              </a:rPr>
              <a:t>FVS-AM/SUSAM</a:t>
            </a:r>
            <a:endParaRPr lang="pt-BR" sz="2400" b="1" dirty="0">
              <a:solidFill>
                <a:srgbClr val="008000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/>
              <a:t>Articulação </a:t>
            </a:r>
            <a:r>
              <a:rPr lang="pt-BR" sz="2100" dirty="0" smtClean="0"/>
              <a:t>municipal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err="1" smtClean="0"/>
              <a:t>Pactuação</a:t>
            </a:r>
            <a:r>
              <a:rPr lang="pt-BR" sz="2100" dirty="0" smtClean="0"/>
              <a:t> Estadual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pt-BR" sz="2400" b="1" dirty="0">
                <a:solidFill>
                  <a:srgbClr val="008000"/>
                </a:solidFill>
              </a:rPr>
              <a:t>Outras Áreas  (Gestão e Atenção à Saúde</a:t>
            </a:r>
            <a:r>
              <a:rPr lang="pt-BR" sz="2400" b="1" dirty="0" smtClean="0">
                <a:solidFill>
                  <a:srgbClr val="008000"/>
                </a:solidFill>
              </a:rPr>
              <a:t>)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/>
              <a:t>Articulação municipal</a:t>
            </a:r>
          </a:p>
          <a:p>
            <a:pPr marL="457200" indent="-457200" algn="just">
              <a:buFont typeface="Wingdings" panose="05000000000000000000" pitchFamily="2" charset="2"/>
              <a:buChar char="§"/>
            </a:pPr>
            <a:r>
              <a:rPr lang="pt-BR" sz="2100" dirty="0" err="1"/>
              <a:t>Pactuação</a:t>
            </a:r>
            <a:r>
              <a:rPr lang="pt-BR" sz="2100" dirty="0"/>
              <a:t> </a:t>
            </a:r>
            <a:r>
              <a:rPr lang="pt-BR" sz="2100" dirty="0" smtClean="0"/>
              <a:t>Estadual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542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129614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pt-B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PROCEDIMENTOS E ORIENTAÇÕES </a:t>
            </a:r>
          </a:p>
          <a:p>
            <a:pPr algn="ctr"/>
            <a:r>
              <a:rPr lang="pt-BR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PARA A PACTUAÇÃO 2016</a:t>
            </a:r>
            <a:endParaRPr lang="pt-BR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457199" y="1916833"/>
            <a:ext cx="8229600" cy="38164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4000"/>
              </a:lnSpc>
              <a:spcBef>
                <a:spcPts val="0"/>
              </a:spcBef>
            </a:pPr>
            <a:r>
              <a:rPr lang="pt-BR" sz="2600" b="0" dirty="0" smtClean="0">
                <a:latin typeface="+mj-lt"/>
                <a:cs typeface="Arial" panose="020B0604020202020204" pitchFamily="34" charset="0"/>
              </a:rPr>
              <a:t>Para os entes federados que ainda não assinaram o COAP deverão realizar o processo de </a:t>
            </a:r>
            <a:r>
              <a:rPr lang="pt-BR" sz="2600" b="0" dirty="0" err="1" smtClean="0">
                <a:latin typeface="+mj-lt"/>
                <a:cs typeface="Arial" panose="020B0604020202020204" pitchFamily="34" charset="0"/>
              </a:rPr>
              <a:t>pactuação</a:t>
            </a:r>
            <a:r>
              <a:rPr lang="pt-BR" sz="2600" b="0" dirty="0" smtClean="0">
                <a:latin typeface="+mj-lt"/>
                <a:cs typeface="Arial" panose="020B0604020202020204" pitchFamily="34" charset="0"/>
              </a:rPr>
              <a:t> de Diretrizes, Objetivos, Metas e indicadores, conforme fluxo previsto na Resolução CIT nº5, de 19 de junho de 2013 registrando as metas anualmente no aplicativo </a:t>
            </a:r>
            <a:r>
              <a:rPr lang="pt-BR" sz="2600" b="0" dirty="0" err="1" smtClean="0">
                <a:latin typeface="+mj-lt"/>
                <a:cs typeface="Arial" panose="020B0604020202020204" pitchFamily="34" charset="0"/>
              </a:rPr>
              <a:t>Sispacto</a:t>
            </a:r>
            <a:r>
              <a:rPr lang="pt-BR" sz="2600" b="0" dirty="0" smtClean="0">
                <a:latin typeface="+mj-lt"/>
                <a:cs typeface="Arial" panose="020B0604020202020204" pitchFamily="34" charset="0"/>
              </a:rPr>
              <a:t>, disponibilizado pelo Ministério da Saúde no endereço eletrônico.</a:t>
            </a:r>
          </a:p>
          <a:p>
            <a:pPr algn="just"/>
            <a:r>
              <a:rPr lang="pt-BR" sz="3400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http://aplicacao.saude.gov.br/sispacto</a:t>
            </a:r>
            <a:r>
              <a:rPr lang="pt-BR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pt-BR" dirty="0" smtClean="0">
                <a:solidFill>
                  <a:srgbClr val="C00000"/>
                </a:solidFill>
                <a:latin typeface="+mj-lt"/>
              </a:rPr>
              <a:t>                                                                                                                                                       </a:t>
            </a:r>
            <a:endParaRPr lang="pt-BR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61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5536" y="836712"/>
            <a:ext cx="8346795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Para apoiar as áreas técnicas do Estado no processo de </a:t>
            </a:r>
            <a:r>
              <a:rPr lang="pt-BR" sz="2400" b="1" dirty="0" err="1" smtClean="0"/>
              <a:t>pactuação</a:t>
            </a:r>
            <a:r>
              <a:rPr lang="pt-BR" sz="2400" b="1" dirty="0" smtClean="0"/>
              <a:t> o DEPLAN  disponibilizou no site da Saúde – link PLANESUSAM os seguintes arquivos:</a:t>
            </a:r>
            <a:endParaRPr lang="pt-BR" sz="2400" b="1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87789" y="2420888"/>
            <a:ext cx="7554542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pt-BR" sz="2400" dirty="0" smtClean="0"/>
              <a:t>1. Caderno </a:t>
            </a:r>
            <a:r>
              <a:rPr lang="pt-BR" sz="2400" dirty="0"/>
              <a:t>de Diretrizes, Objetivos, Metas e Indicadores 2016.</a:t>
            </a:r>
          </a:p>
          <a:p>
            <a:pPr>
              <a:lnSpc>
                <a:spcPts val="3200"/>
              </a:lnSpc>
            </a:pPr>
            <a:r>
              <a:rPr lang="pt-BR" sz="2400" dirty="0"/>
              <a:t> 2. </a:t>
            </a:r>
            <a:r>
              <a:rPr lang="pt-BR" sz="2400" b="1" dirty="0"/>
              <a:t>Indicadores Por área técnica</a:t>
            </a:r>
            <a:r>
              <a:rPr lang="pt-BR" sz="2400" dirty="0" smtClean="0"/>
              <a:t>.   </a:t>
            </a:r>
            <a:r>
              <a:rPr lang="pt-BR" sz="2400" dirty="0" smtClean="0">
                <a:hlinkClick r:id="rId2" action="ppaction://hlinkfile"/>
              </a:rPr>
              <a:t>(</a:t>
            </a:r>
            <a:r>
              <a:rPr lang="pt-BR" sz="2400" dirty="0" err="1" smtClean="0">
                <a:hlinkClick r:id="rId2" action="ppaction://hlinkfile"/>
              </a:rPr>
              <a:t>indic</a:t>
            </a:r>
            <a:r>
              <a:rPr lang="pt-BR" sz="2400" dirty="0" smtClean="0">
                <a:hlinkClick r:id="rId2" action="ppaction://hlinkfile"/>
              </a:rPr>
              <a:t> área) </a:t>
            </a:r>
            <a:endParaRPr lang="pt-BR" sz="2400" dirty="0"/>
          </a:p>
          <a:p>
            <a:pPr>
              <a:lnSpc>
                <a:spcPts val="3200"/>
              </a:lnSpc>
            </a:pPr>
            <a:r>
              <a:rPr lang="pt-BR" sz="2400" dirty="0"/>
              <a:t> 3. Indicadores para </a:t>
            </a:r>
            <a:r>
              <a:rPr lang="pt-BR" sz="2400" dirty="0" err="1"/>
              <a:t>pactuação</a:t>
            </a:r>
            <a:r>
              <a:rPr lang="pt-BR" sz="2400" dirty="0"/>
              <a:t> de indicadores de saúde para os </a:t>
            </a:r>
            <a:r>
              <a:rPr lang="pt-BR" sz="2400" dirty="0" smtClean="0"/>
              <a:t>instrumentos </a:t>
            </a:r>
            <a:r>
              <a:rPr lang="pt-BR" sz="2400" dirty="0"/>
              <a:t>de Gestão  PES, PAS e PPA.</a:t>
            </a:r>
          </a:p>
          <a:p>
            <a:pPr>
              <a:lnSpc>
                <a:spcPts val="3200"/>
              </a:lnSpc>
            </a:pPr>
            <a:r>
              <a:rPr lang="pt-BR" sz="2400" dirty="0"/>
              <a:t> 4. Serie Histórica dos últimos 04 anos.</a:t>
            </a:r>
          </a:p>
          <a:p>
            <a:pPr algn="just">
              <a:lnSpc>
                <a:spcPts val="3200"/>
              </a:lnSpc>
            </a:pPr>
            <a:r>
              <a:rPr lang="pt-BR" sz="2400" dirty="0"/>
              <a:t> 5. </a:t>
            </a:r>
            <a:r>
              <a:rPr lang="pt-BR" sz="2400" b="1" dirty="0"/>
              <a:t>Planilha de Preenchimento para </a:t>
            </a:r>
            <a:r>
              <a:rPr lang="pt-BR" sz="2400" b="1" dirty="0" err="1"/>
              <a:t>pactuação</a:t>
            </a:r>
            <a:r>
              <a:rPr lang="pt-BR" sz="2400" b="1" dirty="0"/>
              <a:t> das Diretrizes, Objetivos, Metas e indicadores 2016</a:t>
            </a:r>
            <a:r>
              <a:rPr lang="pt-BR" sz="2400" dirty="0" smtClean="0"/>
              <a:t>. </a:t>
            </a:r>
            <a:r>
              <a:rPr lang="pt-BR" sz="2400" dirty="0" smtClean="0">
                <a:hlinkClick r:id="rId3" action="ppaction://hlinkfile"/>
              </a:rPr>
              <a:t>(Plano)</a:t>
            </a:r>
            <a:endParaRPr lang="pt-BR" sz="2400" dirty="0"/>
          </a:p>
          <a:p>
            <a:pPr>
              <a:lnSpc>
                <a:spcPts val="3200"/>
              </a:lnSpc>
            </a:pPr>
            <a:r>
              <a:rPr lang="pt-BR" sz="2400" dirty="0"/>
              <a:t> 6. </a:t>
            </a:r>
            <a:r>
              <a:rPr lang="pt-BR" sz="2400" b="1" dirty="0"/>
              <a:t>Cronograma</a:t>
            </a:r>
            <a:r>
              <a:rPr lang="pt-BR" sz="2400" b="1" dirty="0">
                <a:hlinkClick r:id="rId4" action="ppaction://hlinkfile"/>
              </a:rPr>
              <a:t>.</a:t>
            </a:r>
            <a:r>
              <a:rPr lang="pt-BR" sz="2400" dirty="0">
                <a:hlinkClick r:id="rId4" action="ppaction://hlinkfile"/>
              </a:rPr>
              <a:t> </a:t>
            </a:r>
            <a:r>
              <a:rPr lang="pt-BR" sz="2400" dirty="0" smtClean="0">
                <a:hlinkClick r:id="rId4" action="ppaction://hlinkfile"/>
              </a:rPr>
              <a:t>  ( </a:t>
            </a:r>
            <a:r>
              <a:rPr lang="pt-BR" sz="2400" dirty="0" err="1" smtClean="0">
                <a:hlinkClick r:id="rId4" action="ppaction://hlinkfile"/>
              </a:rPr>
              <a:t>Crono</a:t>
            </a:r>
            <a:r>
              <a:rPr lang="pt-BR" sz="2400" dirty="0" smtClean="0">
                <a:hlinkClick r:id="rId4" action="ppaction://hlinkfile"/>
              </a:rPr>
              <a:t>)</a:t>
            </a:r>
            <a:endParaRPr lang="pt-BR" sz="2400" dirty="0"/>
          </a:p>
          <a:p>
            <a:pPr>
              <a:lnSpc>
                <a:spcPts val="3200"/>
              </a:lnSpc>
            </a:pPr>
            <a:r>
              <a:rPr lang="pt-BR" sz="2400" dirty="0"/>
              <a:t> 7. Passo a passo para </a:t>
            </a:r>
            <a:r>
              <a:rPr lang="pt-BR" sz="2400" dirty="0" err="1"/>
              <a:t>pactuação</a:t>
            </a:r>
            <a:r>
              <a:rPr lang="pt-BR" sz="2400" dirty="0"/>
              <a:t>.</a:t>
            </a:r>
          </a:p>
        </p:txBody>
      </p:sp>
      <p:sp>
        <p:nvSpPr>
          <p:cNvPr id="5" name="Seta em curva para a direita 4"/>
          <p:cNvSpPr/>
          <p:nvPr/>
        </p:nvSpPr>
        <p:spPr bwMode="auto">
          <a:xfrm rot="20787407">
            <a:off x="67990" y="2191489"/>
            <a:ext cx="936104" cy="1679991"/>
          </a:xfrm>
          <a:prstGeom prst="curvedRightArrow">
            <a:avLst/>
          </a:prstGeom>
          <a:ln w="38100"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77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-12323" y="404664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</a:t>
            </a:r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dos Objetivos, Metas e Indicadores 2016/2019 - amazonas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79668" y="1617171"/>
            <a:ext cx="8136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q"/>
            </a:pP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2016 </a:t>
            </a:r>
            <a:endParaRPr lang="pt-BR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87177" y="2420888"/>
            <a:ext cx="8144998" cy="379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005828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800" b="1" dirty="0" smtClean="0">
                <a:solidFill>
                  <a:srgbClr val="00B050"/>
                </a:solidFill>
              </a:rPr>
              <a:t>Apoio Técnico do Estado aos municípios para orientar o processo de </a:t>
            </a:r>
            <a:r>
              <a:rPr lang="pt-BR" sz="2800" b="1" dirty="0" err="1" smtClean="0">
                <a:solidFill>
                  <a:srgbClr val="00B050"/>
                </a:solidFill>
              </a:rPr>
              <a:t>pactuação</a:t>
            </a:r>
            <a:r>
              <a:rPr lang="pt-BR" sz="2800" b="1" dirty="0" smtClean="0">
                <a:solidFill>
                  <a:srgbClr val="00B050"/>
                </a:solidFill>
              </a:rPr>
              <a:t> monitoramento e avaliação </a:t>
            </a:r>
          </a:p>
          <a:p>
            <a:pPr algn="just">
              <a:buClr>
                <a:srgbClr val="005828"/>
              </a:buClr>
            </a:pPr>
            <a:endParaRPr lang="pt-BR" sz="2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 algn="just">
              <a:lnSpc>
                <a:spcPts val="2200"/>
              </a:lnSpc>
              <a:buClr>
                <a:srgbClr val="005828"/>
              </a:buClr>
              <a:buFont typeface="Wingdings" panose="05000000000000000000" pitchFamily="2" charset="2"/>
              <a:buChar char="ü"/>
            </a:pPr>
            <a:r>
              <a:rPr lang="pt-BR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800" dirty="0" smtClean="0"/>
              <a:t>Disponibilização dos dados e série históricas</a:t>
            </a:r>
          </a:p>
          <a:p>
            <a:pPr algn="just">
              <a:lnSpc>
                <a:spcPts val="2200"/>
              </a:lnSpc>
              <a:buClr>
                <a:srgbClr val="005828"/>
              </a:buClr>
            </a:pPr>
            <a:endParaRPr lang="pt-BR" sz="2800" dirty="0" smtClean="0"/>
          </a:p>
          <a:p>
            <a:pPr marL="342900" indent="-342900" algn="just">
              <a:lnSpc>
                <a:spcPts val="2200"/>
              </a:lnSpc>
              <a:buClr>
                <a:srgbClr val="005828"/>
              </a:buClr>
              <a:buFont typeface="Wingdings" panose="05000000000000000000" pitchFamily="2" charset="2"/>
              <a:buChar char="ü"/>
            </a:pPr>
            <a:r>
              <a:rPr lang="pt-BR" sz="2800" dirty="0" smtClean="0"/>
              <a:t> Orientação presencial e a distância</a:t>
            </a:r>
          </a:p>
          <a:p>
            <a:pPr algn="just">
              <a:lnSpc>
                <a:spcPts val="2200"/>
              </a:lnSpc>
              <a:buClr>
                <a:srgbClr val="005828"/>
              </a:buClr>
            </a:pPr>
            <a:endParaRPr lang="pt-BR" sz="2800" dirty="0" smtClean="0"/>
          </a:p>
          <a:p>
            <a:pPr marL="342900" indent="-342900" algn="just">
              <a:lnSpc>
                <a:spcPts val="2200"/>
              </a:lnSpc>
              <a:buClr>
                <a:srgbClr val="005828"/>
              </a:buClr>
              <a:buFont typeface="Wingdings" panose="05000000000000000000" pitchFamily="2" charset="2"/>
              <a:buChar char="ü"/>
            </a:pPr>
            <a:r>
              <a:rPr lang="pt-BR" sz="2800" dirty="0" smtClean="0"/>
              <a:t>Análise das propostas de metas municipais para validação e homologação no sistema </a:t>
            </a:r>
            <a:r>
              <a:rPr lang="pt-BR" sz="2800" dirty="0" err="1" smtClean="0"/>
              <a:t>Sispacto</a:t>
            </a:r>
            <a:endParaRPr lang="pt-BR" sz="2800" dirty="0" smtClean="0"/>
          </a:p>
          <a:p>
            <a:pPr algn="just">
              <a:lnSpc>
                <a:spcPts val="2200"/>
              </a:lnSpc>
              <a:buClr>
                <a:srgbClr val="005828"/>
              </a:buClr>
            </a:pPr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17137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93506" y="566029"/>
            <a:ext cx="5848011" cy="160043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6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Planejasusam</a:t>
            </a:r>
            <a:endParaRPr lang="pt-BR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pt-BR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www.saude.am.gov.br</a:t>
            </a:r>
            <a:endParaRPr lang="pt-BR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Imagem 2" descr="Secretaria de Estado de Saúde do Amazonas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2" r="18782"/>
          <a:stretch/>
        </p:blipFill>
        <p:spPr>
          <a:xfrm>
            <a:off x="1331640" y="2166467"/>
            <a:ext cx="6264696" cy="4684014"/>
          </a:xfrm>
          <a:prstGeom prst="rect">
            <a:avLst/>
          </a:prstGeom>
        </p:spPr>
      </p:pic>
      <p:sp>
        <p:nvSpPr>
          <p:cNvPr id="4" name="Elipse 3"/>
          <p:cNvSpPr/>
          <p:nvPr/>
        </p:nvSpPr>
        <p:spPr bwMode="auto">
          <a:xfrm>
            <a:off x="3419872" y="5517232"/>
            <a:ext cx="1872208" cy="1333249"/>
          </a:xfrm>
          <a:prstGeom prst="ellipse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109728" tIns="54864" rIns="109728" bIns="54864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0969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7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129614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</a:rPr>
              <a:t> PROCEDIMENTOS E ORIENTAÇÕES </a:t>
            </a:r>
          </a:p>
          <a:p>
            <a:pPr algn="ctr"/>
            <a:r>
              <a:rPr lang="pt-BR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anose="020F0502020204030204" pitchFamily="34" charset="0"/>
              </a:rPr>
              <a:t>PARA A PACTUAÇÃO 2016/2019</a:t>
            </a:r>
            <a:endParaRPr lang="pt-BR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anose="020F0502020204030204" pitchFamily="34" charset="0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5468" y="1970514"/>
            <a:ext cx="2458617" cy="720080"/>
          </a:xfrm>
          <a:prstGeom prst="rect">
            <a:avLst/>
          </a:prstGeom>
        </p:spPr>
        <p:txBody>
          <a:bodyPr/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dirty="0" smtClean="0">
                <a:solidFill>
                  <a:srgbClr val="C00000"/>
                </a:solidFill>
                <a:latin typeface="+mn-lt"/>
              </a:rPr>
              <a:t>Duvidas ?</a:t>
            </a:r>
            <a:endParaRPr lang="pt-BR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Espaço Reservado para Conteúdo 2"/>
          <p:cNvSpPr txBox="1">
            <a:spLocks/>
          </p:cNvSpPr>
          <p:nvPr/>
        </p:nvSpPr>
        <p:spPr>
          <a:xfrm>
            <a:off x="2987823" y="2132856"/>
            <a:ext cx="5544617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t-BR" sz="2600" dirty="0" smtClean="0">
              <a:latin typeface="+mn-lt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sz="2600" dirty="0" smtClean="0">
                <a:latin typeface="+mn-lt"/>
              </a:rPr>
              <a:t>Duvidas serão na medida do possível recebidas e respondidas via e-mail pelo </a:t>
            </a:r>
            <a:r>
              <a:rPr lang="pt-BR" sz="2600" dirty="0" smtClean="0">
                <a:solidFill>
                  <a:srgbClr val="C00000"/>
                </a:solidFill>
                <a:latin typeface="+mn-lt"/>
              </a:rPr>
              <a:t>suzydoth29@hotmail.com</a:t>
            </a:r>
            <a:r>
              <a:rPr lang="pt-BR" sz="2600" dirty="0" smtClean="0">
                <a:latin typeface="+mn-lt"/>
              </a:rPr>
              <a:t> ou </a:t>
            </a:r>
            <a:r>
              <a:rPr lang="pt-BR" sz="2600" dirty="0" smtClean="0">
                <a:solidFill>
                  <a:srgbClr val="C00000"/>
                </a:solidFill>
                <a:latin typeface="+mn-lt"/>
              </a:rPr>
              <a:t>gaged@saude.am.gov.b</a:t>
            </a:r>
            <a:r>
              <a:rPr lang="pt-BR" sz="2600" dirty="0" smtClean="0">
                <a:latin typeface="+mn-lt"/>
                <a:hlinkClick r:id="rId2"/>
              </a:rPr>
              <a:t>r</a:t>
            </a:r>
            <a:r>
              <a:rPr lang="pt-BR" sz="2600" dirty="0" smtClean="0">
                <a:latin typeface="+mn-lt"/>
              </a:rPr>
              <a:t> ou pelo telefones 3643-6319 / 3643 6356.</a:t>
            </a:r>
          </a:p>
          <a:p>
            <a:endParaRPr lang="pt-BR" dirty="0">
              <a:latin typeface="+mn-lt"/>
            </a:endParaRPr>
          </a:p>
        </p:txBody>
      </p:sp>
      <p:pic>
        <p:nvPicPr>
          <p:cNvPr id="1026" name="Picture 2" descr="http://1.bp.blogspot.com/_E4_SrTSjDus/TF4HzOzYihI/AAAAAAAAAJU/SBnfhvuC9X4/s1600/duvidas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56" y="2719511"/>
            <a:ext cx="2711751" cy="394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9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467544" y="1872700"/>
            <a:ext cx="8040688" cy="4739759"/>
          </a:xfrm>
        </p:spPr>
        <p:txBody>
          <a:bodyPr/>
          <a:lstStyle/>
          <a:p>
            <a:r>
              <a:rPr lang="pt-BR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Contatos:</a:t>
            </a:r>
          </a:p>
          <a:p>
            <a:r>
              <a:rPr lang="pt-BR" dirty="0" smtClean="0">
                <a:latin typeface="Calibri" panose="020F0502020204030204" pitchFamily="34" charset="0"/>
              </a:rPr>
              <a:t>Departamento de Planejamento e Gestão – DEPLAN/SUSAM</a:t>
            </a:r>
          </a:p>
          <a:p>
            <a:endParaRPr lang="pt-BR" dirty="0" smtClean="0">
              <a:latin typeface="Calibri" panose="020F0502020204030204" pitchFamily="34" charset="0"/>
            </a:endParaRPr>
          </a:p>
          <a:p>
            <a:r>
              <a:rPr lang="pt-BR" dirty="0" err="1" smtClean="0">
                <a:latin typeface="Calibri" panose="020F0502020204030204" pitchFamily="34" charset="0"/>
              </a:rPr>
              <a:t>Email</a:t>
            </a:r>
            <a:r>
              <a:rPr lang="pt-BR" dirty="0" smtClean="0">
                <a:latin typeface="Calibri" panose="020F0502020204030204" pitchFamily="34" charset="0"/>
              </a:rPr>
              <a:t>: </a:t>
            </a:r>
            <a:r>
              <a:rPr lang="pt-BR" dirty="0" smtClean="0">
                <a:latin typeface="Calibri" panose="020F0502020204030204" pitchFamily="34" charset="0"/>
                <a:hlinkClick r:id="rId2"/>
              </a:rPr>
              <a:t>deplan@saude.am.gov.br</a:t>
            </a:r>
            <a:endParaRPr lang="pt-BR" dirty="0" smtClean="0">
              <a:latin typeface="Calibri" panose="020F0502020204030204" pitchFamily="34" charset="0"/>
            </a:endParaRPr>
          </a:p>
          <a:p>
            <a:r>
              <a:rPr lang="pt-BR" dirty="0">
                <a:latin typeface="Calibri" panose="020F0502020204030204" pitchFamily="34" charset="0"/>
              </a:rPr>
              <a:t>             </a:t>
            </a:r>
            <a:r>
              <a:rPr lang="pt-BR" dirty="0" smtClean="0">
                <a:latin typeface="Calibri" panose="020F0502020204030204" pitchFamily="34" charset="0"/>
                <a:hlinkClick r:id="rId3"/>
              </a:rPr>
              <a:t>deplan.saudeam@gmail.com</a:t>
            </a:r>
            <a:r>
              <a:rPr lang="pt-BR" dirty="0" smtClean="0">
                <a:latin typeface="Calibri" panose="020F0502020204030204" pitchFamily="34" charset="0"/>
              </a:rPr>
              <a:t> </a:t>
            </a:r>
          </a:p>
          <a:p>
            <a:endParaRPr lang="pt-BR" sz="1600" dirty="0" smtClean="0">
              <a:latin typeface="Calibri" panose="020F0502020204030204" pitchFamily="34" charset="0"/>
            </a:endParaRPr>
          </a:p>
          <a:p>
            <a:r>
              <a:rPr lang="pt-BR" dirty="0" smtClean="0">
                <a:latin typeface="Calibri" panose="020F0502020204030204" pitchFamily="34" charset="0"/>
              </a:rPr>
              <a:t>Telefones: 3643 6356 (fone fax) 36436319</a:t>
            </a:r>
          </a:p>
          <a:p>
            <a:r>
              <a:rPr lang="pt-BR" dirty="0">
                <a:latin typeface="Calibri" panose="020F0502020204030204" pitchFamily="34" charset="0"/>
              </a:rPr>
              <a:t> </a:t>
            </a:r>
            <a:r>
              <a:rPr lang="pt-BR" dirty="0" smtClean="0">
                <a:latin typeface="Calibri" panose="020F0502020204030204" pitchFamily="34" charset="0"/>
              </a:rPr>
              <a:t>                   3643 6344</a:t>
            </a:r>
          </a:p>
          <a:p>
            <a:r>
              <a:rPr lang="pt-BR" dirty="0" smtClean="0">
                <a:latin typeface="Calibri" panose="020F0502020204030204" pitchFamily="34" charset="0"/>
              </a:rPr>
              <a:t>Site: www.saude.am.gov.br </a:t>
            </a:r>
            <a:endParaRPr lang="pt-BR" dirty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2271917" y="764704"/>
            <a:ext cx="40911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OBRIGADO</a:t>
            </a:r>
            <a:endParaRPr lang="pt-BR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2331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381000" y="1264766"/>
            <a:ext cx="8382000" cy="79608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b="1" dirty="0" smtClean="0">
                <a:solidFill>
                  <a:srgbClr val="008000"/>
                </a:solidFill>
              </a:rPr>
              <a:t>Papel das Comissões </a:t>
            </a:r>
            <a:r>
              <a:rPr lang="pt-BR" b="1" dirty="0" err="1" smtClean="0">
                <a:solidFill>
                  <a:srgbClr val="008000"/>
                </a:solidFill>
              </a:rPr>
              <a:t>Intergestores</a:t>
            </a:r>
            <a:endParaRPr lang="pt-BR" b="1" dirty="0">
              <a:solidFill>
                <a:srgbClr val="008000"/>
              </a:solidFill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359300" y="3189169"/>
            <a:ext cx="8568952" cy="360040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480"/>
              </a:spcBef>
              <a:spcAft>
                <a:spcPts val="1800"/>
              </a:spcAft>
            </a:pPr>
            <a:r>
              <a:rPr lang="pt-BR" sz="2300" smtClean="0">
                <a:latin typeface="Calibri" panose="020F0502020204030204" pitchFamily="34" charset="0"/>
              </a:rPr>
              <a:t>Art. 13. </a:t>
            </a:r>
            <a:r>
              <a:rPr lang="pt-BR" sz="2300" b="0" smtClean="0">
                <a:latin typeface="Calibri" panose="020F0502020204030204" pitchFamily="34" charset="0"/>
              </a:rPr>
              <a:t>Para assegurar ao usuário o acesso universal, igualitário e ordenado às ações e serviços do SUS, caberá aos entes federativos, nas Comissões Intergestores: </a:t>
            </a:r>
          </a:p>
          <a:p>
            <a:pPr marL="511854" lvl="1" indent="-342900" algn="just">
              <a:spcBef>
                <a:spcPts val="48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t-BR" sz="2200" b="0" smtClean="0">
                <a:latin typeface="Calibri" panose="020F0502020204030204" pitchFamily="34" charset="0"/>
              </a:rPr>
              <a:t>Garantir a transparência, a integralidade e a equidade no acesso às ações e serviços de saúde</a:t>
            </a:r>
          </a:p>
          <a:p>
            <a:pPr marL="511854" lvl="1" indent="-342900" algn="just">
              <a:spcBef>
                <a:spcPts val="48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t-BR" sz="2200" b="0" smtClean="0">
                <a:latin typeface="Calibri" panose="020F0502020204030204" pitchFamily="34" charset="0"/>
              </a:rPr>
              <a:t>Orientar e ordenar os fluxos das ações e dos serviços de saúde</a:t>
            </a:r>
          </a:p>
          <a:p>
            <a:pPr marL="511854" lvl="1" indent="-342900" algn="just">
              <a:spcBef>
                <a:spcPts val="48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t-BR" sz="2200" b="0" smtClean="0">
                <a:latin typeface="Calibri" panose="020F0502020204030204" pitchFamily="34" charset="0"/>
              </a:rPr>
              <a:t>Monitorar o acesso às ações e aos serviços de saúde</a:t>
            </a:r>
          </a:p>
          <a:p>
            <a:pPr marL="511854" lvl="1" indent="-342900" algn="just">
              <a:spcBef>
                <a:spcPts val="48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pt-BR" sz="2200" b="0" smtClean="0">
                <a:latin typeface="Calibri" panose="020F0502020204030204" pitchFamily="34" charset="0"/>
              </a:rPr>
              <a:t>Ofertar regionalmente as ações e serviços de saúde    </a:t>
            </a:r>
            <a:r>
              <a:rPr lang="pt-BR" sz="2000" b="0" smtClean="0">
                <a:latin typeface="Calibri" panose="020F0502020204030204" pitchFamily="34" charset="0"/>
              </a:rPr>
              <a:t>            </a:t>
            </a:r>
          </a:p>
          <a:p>
            <a:pPr lvl="1" algn="r">
              <a:spcBef>
                <a:spcPts val="480"/>
              </a:spcBef>
              <a:spcAft>
                <a:spcPts val="1800"/>
              </a:spcAft>
            </a:pPr>
            <a:endParaRPr lang="pt-BR" sz="2400" b="0" smtClean="0">
              <a:latin typeface="Calibri" panose="020F0502020204030204" pitchFamily="34" charset="0"/>
            </a:endParaRPr>
          </a:p>
          <a:p>
            <a:pPr lvl="1" algn="just">
              <a:spcBef>
                <a:spcPts val="480"/>
              </a:spcBef>
              <a:spcAft>
                <a:spcPts val="1800"/>
              </a:spcAft>
            </a:pPr>
            <a:endParaRPr lang="pt-BR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764704"/>
            <a:ext cx="9144000" cy="500062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DECRETO 7508/2011 CAPITULO </a:t>
            </a:r>
            <a:r>
              <a:rPr lang="pt-BR" sz="2400" b="1" dirty="0">
                <a:solidFill>
                  <a:schemeClr val="bg1"/>
                </a:solidFill>
                <a:latin typeface="+mj-lt"/>
                <a:ea typeface="Calibri" pitchFamily="34" charset="0"/>
              </a:rPr>
              <a:t>II – Organização do 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SUS/Seção II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31308" y="198884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400" dirty="0" smtClean="0"/>
              <a:t>Art.12/Paragrafo Único:  As </a:t>
            </a:r>
            <a:r>
              <a:rPr lang="pt-BR" sz="2400" b="1" dirty="0" smtClean="0">
                <a:solidFill>
                  <a:srgbClr val="0000CC"/>
                </a:solidFill>
              </a:rPr>
              <a:t>Comissões Intergestores pactuarão as regras de continuidade</a:t>
            </a:r>
            <a:r>
              <a:rPr lang="pt-BR" sz="2400" b="1" dirty="0" smtClean="0"/>
              <a:t> </a:t>
            </a:r>
            <a:r>
              <a:rPr lang="pt-BR" sz="2400" dirty="0" smtClean="0"/>
              <a:t>do acesso às ações e serviços de saúde na respectiva área de atuação.</a:t>
            </a:r>
          </a:p>
        </p:txBody>
      </p:sp>
    </p:spTree>
    <p:extLst>
      <p:ext uri="{BB962C8B-B14F-4D97-AF65-F5344CB8AC3E}">
        <p14:creationId xmlns:p14="http://schemas.microsoft.com/office/powerpoint/2010/main" val="242864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259632" y="1264766"/>
            <a:ext cx="6351240" cy="6520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r>
              <a:rPr lang="pt-BR" sz="3600" b="1" dirty="0" smtClean="0">
                <a:solidFill>
                  <a:srgbClr val="0000CC"/>
                </a:solidFill>
              </a:rPr>
              <a:t>Papel das Comissões </a:t>
            </a:r>
            <a:r>
              <a:rPr lang="pt-BR" sz="3600" b="1" dirty="0" err="1" smtClean="0">
                <a:solidFill>
                  <a:srgbClr val="0000CC"/>
                </a:solidFill>
              </a:rPr>
              <a:t>Intergestores</a:t>
            </a:r>
            <a:endParaRPr lang="pt-BR" sz="3600" b="1" dirty="0">
              <a:solidFill>
                <a:srgbClr val="0000CC"/>
              </a:solidFill>
            </a:endParaRPr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287524" y="1772816"/>
            <a:ext cx="8676964" cy="4752528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30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  <a:lvl2pPr marL="384954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8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2pPr>
            <a:lvl3pPr marL="761970" indent="-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3pPr>
            <a:lvl4pPr marL="1094009" indent="7937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4pPr>
            <a:lvl5pPr marL="1426047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Courier New" pitchFamily="49" charset="0"/>
                <a:ea typeface="+mn-ea"/>
                <a:cs typeface="Courier New" pitchFamily="49" charset="0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480"/>
              </a:spcBef>
              <a:spcAft>
                <a:spcPts val="1800"/>
              </a:spcAft>
            </a:pPr>
            <a:r>
              <a:rPr lang="pt-BR" sz="2800" smtClean="0">
                <a:solidFill>
                  <a:srgbClr val="008000"/>
                </a:solidFill>
                <a:latin typeface="Calibri" panose="020F0502020204030204" pitchFamily="34" charset="0"/>
              </a:rPr>
              <a:t>Responsabilidades  da CIR: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I – pactuar sobre: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  ...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smtClean="0">
                <a:latin typeface="Calibri" panose="020F0502020204030204" pitchFamily="34" charset="0"/>
              </a:rPr>
              <a:t>–</a:t>
            </a:r>
            <a:r>
              <a:rPr lang="pt-BR" sz="2000" b="0" smtClean="0">
                <a:latin typeface="Calibri" panose="020F0502020204030204" pitchFamily="34" charset="0"/>
              </a:rPr>
              <a:t>	d)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planejamento regional </a:t>
            </a:r>
            <a:r>
              <a:rPr lang="pt-BR" sz="2000" b="0" smtClean="0">
                <a:latin typeface="Calibri" panose="020F0502020204030204" pitchFamily="34" charset="0"/>
              </a:rPr>
              <a:t>de acordo com a definição da política de saúde de cada ente federativo, consubstanciada em seus Planos de Saúde, aprovados pelos respectivos Conselhos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–	e)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diretrizes regionais a respeito da organização das redes de atenção à saúde</a:t>
            </a:r>
            <a:r>
              <a:rPr lang="pt-BR" sz="2000" b="0" smtClean="0">
                <a:latin typeface="Calibri" panose="020F0502020204030204" pitchFamily="34" charset="0"/>
              </a:rPr>
              <a:t>, de acordo com a Portaria nº 4.279/GM/MS, de 30 de dezembro de 2010, principalmente no tocante à gestão institucional e à integração das ações e serviços dos entes federativos na região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pt-BR" sz="1400" b="0" smtClean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II -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monitorar e avaliar </a:t>
            </a:r>
            <a:r>
              <a:rPr lang="pt-BR" sz="2000" b="0" smtClean="0">
                <a:latin typeface="Calibri" panose="020F0502020204030204" pitchFamily="34" charset="0"/>
              </a:rPr>
              <a:t>a execução do COAP e em particular o acesso às ações e aos serviços de saúde;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pt-BR" sz="1400" b="0" smtClean="0"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pt-BR" sz="2000" b="0" smtClean="0">
                <a:latin typeface="Calibri" panose="020F0502020204030204" pitchFamily="34" charset="0"/>
              </a:rPr>
              <a:t>III </a:t>
            </a:r>
            <a:r>
              <a:rPr lang="pt-BR" sz="2000" smtClean="0">
                <a:solidFill>
                  <a:srgbClr val="C00000"/>
                </a:solidFill>
                <a:latin typeface="Calibri" panose="020F0502020204030204" pitchFamily="34" charset="0"/>
              </a:rPr>
              <a:t>- incentivar a participação da comunidade</a:t>
            </a:r>
            <a:r>
              <a:rPr lang="pt-BR" sz="2000" b="0" smtClean="0">
                <a:latin typeface="Calibri" panose="020F0502020204030204" pitchFamily="34" charset="0"/>
              </a:rPr>
              <a:t>, em atenção ao disposto no art. 37 do Decreto nº 7.508, de 2011; </a:t>
            </a:r>
            <a:endParaRPr lang="pt-BR" sz="20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764704"/>
            <a:ext cx="9144000" cy="500062"/>
          </a:xfrm>
          <a:prstGeom prst="rect">
            <a:avLst/>
          </a:prstGeom>
          <a:solidFill>
            <a:srgbClr val="1E84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DECRETO 7508/2011 CAPITULO </a:t>
            </a:r>
            <a:r>
              <a:rPr lang="pt-BR" sz="2400" b="1" dirty="0">
                <a:solidFill>
                  <a:schemeClr val="bg1"/>
                </a:solidFill>
                <a:latin typeface="+mj-lt"/>
                <a:ea typeface="Calibri" pitchFamily="34" charset="0"/>
              </a:rPr>
              <a:t>II – Organização do </a:t>
            </a:r>
            <a:r>
              <a:rPr lang="pt-BR" sz="2400" b="1" dirty="0" smtClean="0">
                <a:solidFill>
                  <a:schemeClr val="bg1"/>
                </a:solidFill>
                <a:latin typeface="+mj-lt"/>
                <a:ea typeface="Calibri" pitchFamily="34" charset="0"/>
              </a:rPr>
              <a:t>SUS/Seção II</a:t>
            </a:r>
            <a:endParaRPr lang="pt-BR" sz="2400" b="1" dirty="0">
              <a:solidFill>
                <a:schemeClr val="bg1"/>
              </a:solidFill>
              <a:latin typeface="+mj-lt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38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844824"/>
            <a:ext cx="878497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Contextos da </a:t>
            </a: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Tripartite (Nacional)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pt-BR" sz="1200" b="1" dirty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/>
              <a:t>Atraso na disponibilização de instrumentos e orientações do MS:</a:t>
            </a:r>
          </a:p>
          <a:p>
            <a:pPr algn="just">
              <a:buClr>
                <a:srgbClr val="00B050"/>
              </a:buClr>
            </a:pPr>
            <a:endParaRPr lang="pt-BR" sz="1600" dirty="0" smtClean="0"/>
          </a:p>
          <a:p>
            <a:pPr marL="360363" indent="3175" algn="just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pt-BR" sz="2200" dirty="0" smtClean="0"/>
              <a:t> </a:t>
            </a:r>
            <a:r>
              <a:rPr lang="pt-BR" sz="2400" dirty="0"/>
              <a:t>Agenda Estratégica com as prioridades da Saúde para o período de 2016-2019 estabelecendo as Diretrizes, objetivos, metas e indicadores. (agosto/16)</a:t>
            </a:r>
          </a:p>
          <a:p>
            <a:pPr marL="457200" indent="-457200" algn="just">
              <a:buClr>
                <a:srgbClr val="0000CC"/>
              </a:buClr>
              <a:buFont typeface="Wingdings" panose="05000000000000000000" pitchFamily="2" charset="2"/>
              <a:buChar char="Ø"/>
            </a:pPr>
            <a:endParaRPr lang="pt-BR" sz="2400" dirty="0"/>
          </a:p>
          <a:p>
            <a:pPr marL="360363" algn="just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pt-BR" sz="2400" dirty="0" smtClean="0"/>
              <a:t> Plano Nacional de Saúde 2016/2019 com as definições das Politicas de Saúde que nortearão os estados e municípios no seu processo de planejamento; (julho/16)</a:t>
            </a:r>
          </a:p>
          <a:p>
            <a:pPr marL="360363" algn="just">
              <a:buClr>
                <a:srgbClr val="0000CC"/>
              </a:buClr>
            </a:pPr>
            <a:endParaRPr lang="pt-BR" sz="2400" dirty="0" smtClean="0"/>
          </a:p>
          <a:p>
            <a:pPr marL="360363" algn="just">
              <a:buClr>
                <a:srgbClr val="0000CC"/>
              </a:buClr>
              <a:buFont typeface="Wingdings" panose="05000000000000000000" pitchFamily="2" charset="2"/>
              <a:buChar char="§"/>
            </a:pPr>
            <a:r>
              <a:rPr lang="pt-BR" sz="2400" dirty="0"/>
              <a:t> </a:t>
            </a:r>
            <a:r>
              <a:rPr lang="pt-BR" sz="2400" dirty="0" smtClean="0"/>
              <a:t>Sistema </a:t>
            </a:r>
            <a:r>
              <a:rPr lang="pt-BR" sz="2400" dirty="0" err="1" smtClean="0"/>
              <a:t>Sispacto</a:t>
            </a:r>
            <a:r>
              <a:rPr lang="pt-BR" sz="2400" dirty="0" smtClean="0"/>
              <a:t> ainda encontra-se indisponível para acesso;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23457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772816"/>
            <a:ext cx="878497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Contextos da </a:t>
            </a: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 Nacional)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pt-BR" sz="1200" b="1" dirty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/>
              <a:t>Mudança </a:t>
            </a:r>
            <a:r>
              <a:rPr lang="pt-BR" sz="2400" b="1" dirty="0"/>
              <a:t>na estrutura organizacional do MS </a:t>
            </a:r>
            <a:r>
              <a:rPr lang="pt-BR" sz="2400" dirty="0"/>
              <a:t>: DAI saiu da SGEP e passou para a Secretaria Executiva do MS, com consequente troca de equipe </a:t>
            </a:r>
            <a:r>
              <a:rPr lang="pt-BR" sz="2400" dirty="0" smtClean="0"/>
              <a:t>gestora/técnica</a:t>
            </a:r>
          </a:p>
          <a:p>
            <a:pPr algn="just">
              <a:buClr>
                <a:srgbClr val="00B050"/>
              </a:buClr>
            </a:pPr>
            <a:endParaRPr lang="pt-BR" sz="2400" dirty="0" smtClean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400" b="1" dirty="0" smtClean="0"/>
              <a:t>Rol de Metas e Indicadores reduzido em 2016  </a:t>
            </a:r>
            <a:r>
              <a:rPr lang="pt-BR" sz="2400" dirty="0" smtClean="0"/>
              <a:t>(29), com previsão de ampliação para o triênio 2017/2019):</a:t>
            </a:r>
          </a:p>
          <a:p>
            <a:pPr marL="363538" algn="just">
              <a:buClr>
                <a:srgbClr val="00B050"/>
              </a:buClr>
            </a:pPr>
            <a:r>
              <a:rPr lang="pt-BR" sz="2000" b="1" dirty="0" smtClean="0"/>
              <a:t>Resolução </a:t>
            </a:r>
            <a:r>
              <a:rPr lang="pt-BR" sz="2000" b="1" dirty="0"/>
              <a:t>Nº 4, </a:t>
            </a:r>
            <a:r>
              <a:rPr lang="pt-BR" sz="2000" b="1" dirty="0" smtClean="0"/>
              <a:t>de  16/08/2016 </a:t>
            </a:r>
            <a:r>
              <a:rPr lang="pt-BR" sz="2000" dirty="0" smtClean="0"/>
              <a:t>- Constitui </a:t>
            </a:r>
            <a:r>
              <a:rPr lang="pt-BR" sz="2000" dirty="0"/>
              <a:t>Subgrupo de Trabalho Tripartite, no âmbito do Grupo de Trabalho de Gestão da Comissão </a:t>
            </a:r>
            <a:r>
              <a:rPr lang="pt-BR" sz="2000" dirty="0" err="1"/>
              <a:t>Intergestores</a:t>
            </a:r>
            <a:r>
              <a:rPr lang="pt-BR" sz="2000" dirty="0"/>
              <a:t> Tripartite, com a finalidade </a:t>
            </a:r>
            <a:r>
              <a:rPr lang="pt-BR" sz="2000" dirty="0" smtClean="0"/>
              <a:t>de propor </a:t>
            </a:r>
            <a:r>
              <a:rPr lang="pt-BR" sz="2000" dirty="0"/>
              <a:t>metas e indicadores para o período 2017 - 2019.</a:t>
            </a:r>
            <a:endParaRPr lang="pt-BR" sz="2000" dirty="0" smtClean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5460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0" y="620688"/>
            <a:ext cx="9143999" cy="936104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algn="l" defTabSz="91436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25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161D32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algn="ctr"/>
            <a:r>
              <a:rPr lang="pt-BR" sz="3600" b="1" cap="all" spc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Pactuação dos Objetivos, Metas e Indicadores 2016 - amazonas</a:t>
            </a:r>
            <a:endParaRPr lang="pt-BR" sz="3600"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51520" y="1772816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q"/>
            </a:pP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Contextos da </a:t>
            </a:r>
            <a:r>
              <a:rPr lang="pt-BR" sz="3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Pactuação</a:t>
            </a:r>
            <a:r>
              <a:rPr lang="pt-B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 Local)</a:t>
            </a:r>
          </a:p>
          <a:p>
            <a:pPr marL="571500" indent="-571500" algn="just">
              <a:buFont typeface="Wingdings" panose="05000000000000000000" pitchFamily="2" charset="2"/>
              <a:buChar char="q"/>
            </a:pPr>
            <a:endParaRPr lang="pt-BR" sz="1200" b="1" dirty="0"/>
          </a:p>
          <a:p>
            <a:pPr marL="360363" indent="-360363" algn="just">
              <a:buClr>
                <a:srgbClr val="00B050"/>
              </a:buClr>
              <a:buFont typeface="Wingdings" panose="05000000000000000000" pitchFamily="2" charset="2"/>
              <a:buChar char="Ø"/>
            </a:pPr>
            <a:r>
              <a:rPr lang="pt-BR" sz="2800" b="1" dirty="0" smtClean="0"/>
              <a:t>Crise </a:t>
            </a:r>
            <a:r>
              <a:rPr lang="pt-BR" sz="2800" b="1" dirty="0"/>
              <a:t>política, econômica e fiscal: </a:t>
            </a:r>
            <a:endParaRPr lang="pt-BR" sz="2800" b="1" dirty="0" smtClean="0"/>
          </a:p>
          <a:p>
            <a:pPr algn="just">
              <a:buClr>
                <a:srgbClr val="00B050"/>
              </a:buClr>
            </a:pPr>
            <a:endParaRPr lang="pt-BR" sz="1200" b="1" dirty="0" smtClean="0"/>
          </a:p>
          <a:p>
            <a:pPr marL="342900" indent="-34290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400" dirty="0" smtClean="0"/>
              <a:t>instabilidade da situação política, com questionamentos quanto a </a:t>
            </a:r>
            <a:r>
              <a:rPr lang="pt-BR" sz="2400" dirty="0" err="1" smtClean="0"/>
              <a:t>permanencia</a:t>
            </a:r>
            <a:r>
              <a:rPr lang="pt-BR" sz="2400" dirty="0" smtClean="0"/>
              <a:t> do atual governo;</a:t>
            </a:r>
          </a:p>
          <a:p>
            <a:pPr marL="342900" indent="-34290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300" dirty="0" smtClean="0"/>
              <a:t>O </a:t>
            </a:r>
            <a:r>
              <a:rPr lang="pt-BR" sz="2300" dirty="0"/>
              <a:t>problema econômico atinge fortemente o financiamento do SUS, em decorrência da crise fiscal que determina nos âmbitos da União, dos estados e dos municípios. Esse quadro geral leva a um aprofundamento da crise do setor saúde, seja no SUS, seja na saúde </a:t>
            </a:r>
            <a:r>
              <a:rPr lang="pt-BR" sz="2300" dirty="0" smtClean="0"/>
              <a:t>suplementar.</a:t>
            </a:r>
          </a:p>
          <a:p>
            <a:pPr marL="342900" indent="-342900" algn="just">
              <a:buClr>
                <a:srgbClr val="00B050"/>
              </a:buClr>
              <a:buFont typeface="Wingdings" panose="05000000000000000000" pitchFamily="2" charset="2"/>
              <a:buChar char="§"/>
            </a:pPr>
            <a:r>
              <a:rPr lang="pt-BR" sz="2300" dirty="0"/>
              <a:t>A queda na arrecadação de impostos e as dificuldades econômicas impactaram no financiamento das ações e serviços de saúde no </a:t>
            </a:r>
            <a:r>
              <a:rPr lang="pt-BR" sz="2300" dirty="0" smtClean="0"/>
              <a:t>Amazonas, obrigando a tomada de medidas de redução dos gastos</a:t>
            </a:r>
            <a:endParaRPr lang="pt-BR" sz="2300" dirty="0"/>
          </a:p>
        </p:txBody>
      </p:sp>
    </p:spTree>
    <p:extLst>
      <p:ext uri="{BB962C8B-B14F-4D97-AF65-F5344CB8AC3E}">
        <p14:creationId xmlns:p14="http://schemas.microsoft.com/office/powerpoint/2010/main" val="233479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Template with blue-green Segoe_TP1028678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ranco com fonte Courier para slides de código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1_White Template with blue-green Segoe</Template>
  <TotalTime>37082</TotalTime>
  <Words>3692</Words>
  <Application>Microsoft Office PowerPoint</Application>
  <PresentationFormat>Apresentação na tela (4:3)</PresentationFormat>
  <Paragraphs>414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48</vt:i4>
      </vt:variant>
    </vt:vector>
  </HeadingPairs>
  <TitlesOfParts>
    <vt:vector size="50" baseType="lpstr">
      <vt:lpstr>1_White Template with blue-green Segoe_TP10286786</vt:lpstr>
      <vt:lpstr>Branco com fonte Courier para slides de código</vt:lpstr>
      <vt:lpstr>Apresentação do PowerPoint</vt:lpstr>
      <vt:lpstr>Pactuação dos Objetivos, Metas e Indicadores - amazonas</vt:lpstr>
      <vt:lpstr>Pactuação dos Objetivos, Metas e Indicadores – 2016  amazonas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Pactuação dos Objetivos, Metas e Indicadores  2016  - amazonas</vt:lpstr>
      <vt:lpstr>Pactuação dos Objetivos, Metas e Indicadores  2016  - amazonas</vt:lpstr>
      <vt:lpstr>Pactuação dos Objetivos, Metas e Indicadores  2016  - amazonas</vt:lpstr>
      <vt:lpstr>Pactuação dos Objetivos, Metas e Indicadores  2016  - amazonas</vt:lpstr>
      <vt:lpstr>Pactuação dos Objetivos, Metas e Indicadores  2016  - amazonas</vt:lpstr>
      <vt:lpstr>Pactuação dos Objetivos, Metas e Indicadores  2016  - amazonas</vt:lpstr>
      <vt:lpstr>Apresentação do PowerPoint</vt:lpstr>
      <vt:lpstr>Pactuação dos Objetivos, Metas e Indicadores 2016 - amazonas</vt:lpstr>
      <vt:lpstr>Pactuação dos Objetivos, Metas e Indicadores 2016/2019 - amazonas</vt:lpstr>
      <vt:lpstr>Pactuação dos Objetivos, Metas e Indicadores 2015 - amazonas</vt:lpstr>
      <vt:lpstr>Pactuação dos Objetivos, Metas e Indicadores 2015 - amazonas</vt:lpstr>
      <vt:lpstr>Apresentação do PowerPoint</vt:lpstr>
      <vt:lpstr>Apresentação do PowerPoint</vt:lpstr>
      <vt:lpstr>Apresentação do PowerPoint</vt:lpstr>
      <vt:lpstr> INTRUTIVO PARA PACTUAÇÃO</vt:lpstr>
      <vt:lpstr>Fluxo de quem não assinou COAP</vt:lpstr>
      <vt:lpstr>Pactuação dos Objetivos, Metas e Indicadores 2016 - amazonas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Diretrizes, Objetivos, Metas e Indicadores – 2013/2015</dc:title>
  <dc:creator>claudetemaria</dc:creator>
  <cp:lastModifiedBy>Valdenize Pereira Duarte (GPET)</cp:lastModifiedBy>
  <cp:revision>469</cp:revision>
  <dcterms:created xsi:type="dcterms:W3CDTF">2013-06-18T19:59:54Z</dcterms:created>
  <dcterms:modified xsi:type="dcterms:W3CDTF">2016-10-03T14:21:27Z</dcterms:modified>
</cp:coreProperties>
</file>