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</p:sldMasterIdLst>
  <p:notesMasterIdLst>
    <p:notesMasterId r:id="rId39"/>
  </p:notesMasterIdLst>
  <p:handoutMasterIdLst>
    <p:handoutMasterId r:id="rId40"/>
  </p:handoutMasterIdLst>
  <p:sldIdLst>
    <p:sldId id="318" r:id="rId3"/>
    <p:sldId id="348" r:id="rId4"/>
    <p:sldId id="382" r:id="rId5"/>
    <p:sldId id="383" r:id="rId6"/>
    <p:sldId id="384" r:id="rId7"/>
    <p:sldId id="386" r:id="rId8"/>
    <p:sldId id="387" r:id="rId9"/>
    <p:sldId id="385" r:id="rId10"/>
    <p:sldId id="411" r:id="rId11"/>
    <p:sldId id="407" r:id="rId12"/>
    <p:sldId id="404" r:id="rId13"/>
    <p:sldId id="388" r:id="rId14"/>
    <p:sldId id="405" r:id="rId15"/>
    <p:sldId id="379" r:id="rId16"/>
    <p:sldId id="380" r:id="rId17"/>
    <p:sldId id="368" r:id="rId18"/>
    <p:sldId id="369" r:id="rId19"/>
    <p:sldId id="371" r:id="rId20"/>
    <p:sldId id="372" r:id="rId21"/>
    <p:sldId id="373" r:id="rId22"/>
    <p:sldId id="374" r:id="rId23"/>
    <p:sldId id="375" r:id="rId24"/>
    <p:sldId id="376" r:id="rId25"/>
    <p:sldId id="395" r:id="rId26"/>
    <p:sldId id="393" r:id="rId27"/>
    <p:sldId id="353" r:id="rId28"/>
    <p:sldId id="354" r:id="rId29"/>
    <p:sldId id="328" r:id="rId30"/>
    <p:sldId id="330" r:id="rId31"/>
    <p:sldId id="333" r:id="rId32"/>
    <p:sldId id="336" r:id="rId33"/>
    <p:sldId id="364" r:id="rId34"/>
    <p:sldId id="365" r:id="rId35"/>
    <p:sldId id="366" r:id="rId36"/>
    <p:sldId id="408" r:id="rId37"/>
    <p:sldId id="410" r:id="rId38"/>
  </p:sldIdLst>
  <p:sldSz cx="9144000" cy="6858000" type="screen4x3"/>
  <p:notesSz cx="67818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31" autoAdjust="0"/>
  </p:normalViewPr>
  <p:slideViewPr>
    <p:cSldViewPr>
      <p:cViewPr>
        <p:scale>
          <a:sx n="60" d="100"/>
          <a:sy n="60" d="100"/>
        </p:scale>
        <p:origin x="-165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14D4B-9F56-4648-8ED0-E4429AF13B5A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5B4F20B9-AAD6-4D93-8246-D6221DC244B5}">
      <dgm:prSet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r" rtl="0"/>
          <a:r>
            <a:rPr lang="pt-BR" sz="2400" b="1" dirty="0" smtClean="0"/>
            <a:t>Número de óbitos maternos em determinado período e local de residência</a:t>
          </a:r>
          <a:endParaRPr lang="pt-BR" sz="2400" b="1" dirty="0"/>
        </a:p>
      </dgm:t>
    </dgm:pt>
    <dgm:pt modelId="{0A1106DE-8690-4993-8B72-F8C1DC6BFF7F}" type="parTrans" cxnId="{EF33313A-70F3-43C0-9409-2BDC64356715}">
      <dgm:prSet/>
      <dgm:spPr/>
      <dgm:t>
        <a:bodyPr/>
        <a:lstStyle/>
        <a:p>
          <a:endParaRPr lang="pt-BR"/>
        </a:p>
      </dgm:t>
    </dgm:pt>
    <dgm:pt modelId="{B6C98772-1E60-4070-9082-0098D0F5454E}" type="sibTrans" cxnId="{EF33313A-70F3-43C0-9409-2BDC64356715}">
      <dgm:prSet/>
      <dgm:spPr/>
      <dgm:t>
        <a:bodyPr/>
        <a:lstStyle/>
        <a:p>
          <a:endParaRPr lang="pt-BR"/>
        </a:p>
      </dgm:t>
    </dgm:pt>
    <dgm:pt modelId="{7747964D-3D16-411E-8C20-3A2DBD4FD9C4}" type="pres">
      <dgm:prSet presAssocID="{D7014D4B-9F56-4648-8ED0-E4429AF13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689641-D92B-482A-81D8-C428ADFEC3EC}" type="pres">
      <dgm:prSet presAssocID="{5B4F20B9-AAD6-4D93-8246-D6221DC244B5}" presName="parentText" presStyleLbl="node1" presStyleIdx="0" presStyleCnt="1" custLinFactNeighborY="638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33313A-70F3-43C0-9409-2BDC64356715}" srcId="{D7014D4B-9F56-4648-8ED0-E4429AF13B5A}" destId="{5B4F20B9-AAD6-4D93-8246-D6221DC244B5}" srcOrd="0" destOrd="0" parTransId="{0A1106DE-8690-4993-8B72-F8C1DC6BFF7F}" sibTransId="{B6C98772-1E60-4070-9082-0098D0F5454E}"/>
    <dgm:cxn modelId="{97E77B19-D6B1-4278-B353-5CD1F24BC032}" type="presOf" srcId="{D7014D4B-9F56-4648-8ED0-E4429AF13B5A}" destId="{7747964D-3D16-411E-8C20-3A2DBD4FD9C4}" srcOrd="0" destOrd="0" presId="urn:microsoft.com/office/officeart/2005/8/layout/vList2"/>
    <dgm:cxn modelId="{190DDD95-A7C8-4315-963F-D7CDB4BF0DBB}" type="presOf" srcId="{5B4F20B9-AAD6-4D93-8246-D6221DC244B5}" destId="{D9689641-D92B-482A-81D8-C428ADFEC3EC}" srcOrd="0" destOrd="0" presId="urn:microsoft.com/office/officeart/2005/8/layout/vList2"/>
    <dgm:cxn modelId="{C1F4AC63-C5B3-454B-A846-8A9BBB884FDB}" type="presParOf" srcId="{7747964D-3D16-411E-8C20-3A2DBD4FD9C4}" destId="{D9689641-D92B-482A-81D8-C428ADFEC3EC}" srcOrd="0" destOrd="0" presId="urn:microsoft.com/office/officeart/2005/8/layout/vList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84CCE-9C20-4168-A4AC-57267686A93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A1F60E9-50B7-4DC8-9238-DCD368A28875}" type="pres">
      <dgm:prSet presAssocID="{20B84CCE-9C20-4168-A4AC-57267686A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C4C4CD7C-30D3-4236-B9E5-26E4F8501C8B}" type="presOf" srcId="{20B84CCE-9C20-4168-A4AC-57267686A93B}" destId="{CA1F60E9-50B7-4DC8-9238-DCD368A288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2128F-1634-4B69-B5B1-C65C9BE19FDE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63D372D-C180-4748-83E9-F9681741C45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pt-BR" sz="2400" b="1" dirty="0" smtClean="0"/>
            <a:t>Ainda identifica-se:</a:t>
          </a:r>
          <a:endParaRPr lang="pt-BR" sz="2400" dirty="0"/>
        </a:p>
      </dgm:t>
    </dgm:pt>
    <dgm:pt modelId="{03DFEF9A-0359-4544-A5C6-2667CC424F7D}" type="parTrans" cxnId="{84598F9E-A7AB-4A34-833E-64A76F052289}">
      <dgm:prSet/>
      <dgm:spPr/>
      <dgm:t>
        <a:bodyPr/>
        <a:lstStyle/>
        <a:p>
          <a:endParaRPr lang="pt-BR" sz="2000"/>
        </a:p>
      </dgm:t>
    </dgm:pt>
    <dgm:pt modelId="{3AADAAC5-A496-4D26-A136-08FCD5119523}" type="sibTrans" cxnId="{84598F9E-A7AB-4A34-833E-64A76F052289}">
      <dgm:prSet/>
      <dgm:spPr/>
      <dgm:t>
        <a:bodyPr/>
        <a:lstStyle/>
        <a:p>
          <a:endParaRPr lang="pt-BR" sz="2000"/>
        </a:p>
      </dgm:t>
    </dgm:pt>
    <dgm:pt modelId="{0B178206-8658-4667-BC03-C88EC8B42F53}">
      <dgm:prSet custT="1"/>
      <dgm:spPr/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Elevadas taxas de morbimortalidade materna e infantil, sobretudo a neonatal</a:t>
          </a:r>
          <a:endParaRPr lang="pt-BR" sz="2000" b="0" dirty="0">
            <a:solidFill>
              <a:schemeClr val="tx1"/>
            </a:solidFill>
          </a:endParaRPr>
        </a:p>
      </dgm:t>
    </dgm:pt>
    <dgm:pt modelId="{AED31C22-E50E-40C2-8676-C649742CB4CE}" type="parTrans" cxnId="{283EC6C2-FCE1-418F-9796-F44712CD331D}">
      <dgm:prSet/>
      <dgm:spPr/>
      <dgm:t>
        <a:bodyPr/>
        <a:lstStyle/>
        <a:p>
          <a:endParaRPr lang="pt-BR" sz="2000"/>
        </a:p>
      </dgm:t>
    </dgm:pt>
    <dgm:pt modelId="{DB25B16C-99F8-4B08-AF7B-F245AED9F0AB}" type="sibTrans" cxnId="{283EC6C2-FCE1-418F-9796-F44712CD331D}">
      <dgm:prSet/>
      <dgm:spPr/>
      <dgm:t>
        <a:bodyPr/>
        <a:lstStyle/>
        <a:p>
          <a:endParaRPr lang="pt-BR" sz="2000"/>
        </a:p>
      </dgm:t>
    </dgm:pt>
    <dgm:pt modelId="{F9BAC505-59B8-4AC0-AA20-AD447F0B361D}">
      <dgm:prSet custT="1"/>
      <dgm:spPr/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Rede de atenção fragmentada e pouco resolutiva</a:t>
          </a:r>
          <a:endParaRPr lang="pt-BR" sz="2000" b="0" dirty="0">
            <a:solidFill>
              <a:schemeClr val="tx1"/>
            </a:solidFill>
          </a:endParaRPr>
        </a:p>
      </dgm:t>
    </dgm:pt>
    <dgm:pt modelId="{2FC84C7F-2D0A-4F63-9528-43DD70972CBE}" type="parTrans" cxnId="{5F7BD972-19C5-49DB-92AE-4F7A75CE1AF0}">
      <dgm:prSet/>
      <dgm:spPr/>
      <dgm:t>
        <a:bodyPr/>
        <a:lstStyle/>
        <a:p>
          <a:endParaRPr lang="pt-BR" sz="2000"/>
        </a:p>
      </dgm:t>
    </dgm:pt>
    <dgm:pt modelId="{0F6F7BF5-D4AF-4DB8-8474-3C7C7A856FE2}" type="sibTrans" cxnId="{5F7BD972-19C5-49DB-92AE-4F7A75CE1AF0}">
      <dgm:prSet/>
      <dgm:spPr/>
      <dgm:t>
        <a:bodyPr/>
        <a:lstStyle/>
        <a:p>
          <a:endParaRPr lang="pt-BR" sz="2000"/>
        </a:p>
      </dgm:t>
    </dgm:pt>
    <dgm:pt modelId="{87C13E97-4A5A-4FDD-82AB-3738023A62D4}">
      <dgm:prSet custT="1"/>
      <dgm:spPr/>
      <dgm:t>
        <a:bodyPr/>
        <a:lstStyle/>
        <a:p>
          <a:pPr rtl="0"/>
          <a:r>
            <a:rPr lang="pt-BR" sz="2000" b="0" dirty="0" smtClean="0">
              <a:solidFill>
                <a:schemeClr val="tx1"/>
              </a:solidFill>
            </a:rPr>
            <a:t>Modelo inadequado de atenção, não respeitando as evidências científicas, os princípios de humanização do cuidado e os direitos da mulher e da criança</a:t>
          </a:r>
          <a:endParaRPr lang="pt-BR" sz="2000" b="0" dirty="0">
            <a:solidFill>
              <a:schemeClr val="tx1"/>
            </a:solidFill>
          </a:endParaRPr>
        </a:p>
      </dgm:t>
    </dgm:pt>
    <dgm:pt modelId="{D7C06C2C-93EB-4CF7-BD3B-049B2783B43B}" type="parTrans" cxnId="{09F3F37C-0AC9-429E-803B-35B557F0F6E0}">
      <dgm:prSet/>
      <dgm:spPr/>
      <dgm:t>
        <a:bodyPr/>
        <a:lstStyle/>
        <a:p>
          <a:endParaRPr lang="pt-BR" sz="2000"/>
        </a:p>
      </dgm:t>
    </dgm:pt>
    <dgm:pt modelId="{F5A9CBD5-9D6F-4B73-8A1B-AE8A25D94BB3}" type="sibTrans" cxnId="{09F3F37C-0AC9-429E-803B-35B557F0F6E0}">
      <dgm:prSet/>
      <dgm:spPr/>
      <dgm:t>
        <a:bodyPr/>
        <a:lstStyle/>
        <a:p>
          <a:endParaRPr lang="pt-BR" sz="2000"/>
        </a:p>
      </dgm:t>
    </dgm:pt>
    <dgm:pt modelId="{42897B03-1114-443C-9AC0-77A49BBF3CA3}" type="pres">
      <dgm:prSet presAssocID="{9842128F-1634-4B69-B5B1-C65C9BE19F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44AE68-3B8E-453B-AD22-ABCD604392B6}" type="pres">
      <dgm:prSet presAssocID="{263D372D-C180-4748-83E9-F9681741C455}" presName="parentLin" presStyleCnt="0"/>
      <dgm:spPr/>
      <dgm:t>
        <a:bodyPr/>
        <a:lstStyle/>
        <a:p>
          <a:endParaRPr lang="pt-BR"/>
        </a:p>
      </dgm:t>
    </dgm:pt>
    <dgm:pt modelId="{9D46C0C4-5F76-47F2-AF3E-88109321442D}" type="pres">
      <dgm:prSet presAssocID="{263D372D-C180-4748-83E9-F9681741C45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B7CAF5F-EA8A-4A75-A62E-E43815C7F189}" type="pres">
      <dgm:prSet presAssocID="{263D372D-C180-4748-83E9-F9681741C4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DD9EA4-F4BB-44AF-972F-D62631B643C7}" type="pres">
      <dgm:prSet presAssocID="{263D372D-C180-4748-83E9-F9681741C455}" presName="negativeSpace" presStyleCnt="0"/>
      <dgm:spPr/>
      <dgm:t>
        <a:bodyPr/>
        <a:lstStyle/>
        <a:p>
          <a:endParaRPr lang="pt-BR"/>
        </a:p>
      </dgm:t>
    </dgm:pt>
    <dgm:pt modelId="{091AB60F-AAF6-44E0-9BD0-696D55106837}" type="pres">
      <dgm:prSet presAssocID="{263D372D-C180-4748-83E9-F9681741C45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7BD972-19C5-49DB-92AE-4F7A75CE1AF0}" srcId="{263D372D-C180-4748-83E9-F9681741C455}" destId="{F9BAC505-59B8-4AC0-AA20-AD447F0B361D}" srcOrd="1" destOrd="0" parTransId="{2FC84C7F-2D0A-4F63-9528-43DD70972CBE}" sibTransId="{0F6F7BF5-D4AF-4DB8-8474-3C7C7A856FE2}"/>
    <dgm:cxn modelId="{09F3F37C-0AC9-429E-803B-35B557F0F6E0}" srcId="{263D372D-C180-4748-83E9-F9681741C455}" destId="{87C13E97-4A5A-4FDD-82AB-3738023A62D4}" srcOrd="2" destOrd="0" parTransId="{D7C06C2C-93EB-4CF7-BD3B-049B2783B43B}" sibTransId="{F5A9CBD5-9D6F-4B73-8A1B-AE8A25D94BB3}"/>
    <dgm:cxn modelId="{3F17C27C-047E-4C63-9810-8E20EEFFF3F1}" type="presOf" srcId="{9842128F-1634-4B69-B5B1-C65C9BE19FDE}" destId="{42897B03-1114-443C-9AC0-77A49BBF3CA3}" srcOrd="0" destOrd="0" presId="urn:microsoft.com/office/officeart/2005/8/layout/list1"/>
    <dgm:cxn modelId="{74B40D96-7B99-4DFA-9D78-E2782CD2540B}" type="presOf" srcId="{263D372D-C180-4748-83E9-F9681741C455}" destId="{6B7CAF5F-EA8A-4A75-A62E-E43815C7F189}" srcOrd="1" destOrd="0" presId="urn:microsoft.com/office/officeart/2005/8/layout/list1"/>
    <dgm:cxn modelId="{3E1537C6-6B5D-4808-BD0A-A6F8AED3E43E}" type="presOf" srcId="{F9BAC505-59B8-4AC0-AA20-AD447F0B361D}" destId="{091AB60F-AAF6-44E0-9BD0-696D55106837}" srcOrd="0" destOrd="1" presId="urn:microsoft.com/office/officeart/2005/8/layout/list1"/>
    <dgm:cxn modelId="{5AF4DD1C-3978-4110-A79A-A0503BDA41FF}" type="presOf" srcId="{0B178206-8658-4667-BC03-C88EC8B42F53}" destId="{091AB60F-AAF6-44E0-9BD0-696D55106837}" srcOrd="0" destOrd="0" presId="urn:microsoft.com/office/officeart/2005/8/layout/list1"/>
    <dgm:cxn modelId="{84598F9E-A7AB-4A34-833E-64A76F052289}" srcId="{9842128F-1634-4B69-B5B1-C65C9BE19FDE}" destId="{263D372D-C180-4748-83E9-F9681741C455}" srcOrd="0" destOrd="0" parTransId="{03DFEF9A-0359-4544-A5C6-2667CC424F7D}" sibTransId="{3AADAAC5-A496-4D26-A136-08FCD5119523}"/>
    <dgm:cxn modelId="{283EC6C2-FCE1-418F-9796-F44712CD331D}" srcId="{263D372D-C180-4748-83E9-F9681741C455}" destId="{0B178206-8658-4667-BC03-C88EC8B42F53}" srcOrd="0" destOrd="0" parTransId="{AED31C22-E50E-40C2-8676-C649742CB4CE}" sibTransId="{DB25B16C-99F8-4B08-AF7B-F245AED9F0AB}"/>
    <dgm:cxn modelId="{30A88ECF-F963-45C0-A187-FB1BE24D5410}" type="presOf" srcId="{87C13E97-4A5A-4FDD-82AB-3738023A62D4}" destId="{091AB60F-AAF6-44E0-9BD0-696D55106837}" srcOrd="0" destOrd="2" presId="urn:microsoft.com/office/officeart/2005/8/layout/list1"/>
    <dgm:cxn modelId="{8B8F3349-861F-49DC-85A3-4143DFD2AF7F}" type="presOf" srcId="{263D372D-C180-4748-83E9-F9681741C455}" destId="{9D46C0C4-5F76-47F2-AF3E-88109321442D}" srcOrd="0" destOrd="0" presId="urn:microsoft.com/office/officeart/2005/8/layout/list1"/>
    <dgm:cxn modelId="{697F90B2-03BF-4223-B514-5F743E28F86C}" type="presParOf" srcId="{42897B03-1114-443C-9AC0-77A49BBF3CA3}" destId="{7444AE68-3B8E-453B-AD22-ABCD604392B6}" srcOrd="0" destOrd="0" presId="urn:microsoft.com/office/officeart/2005/8/layout/list1"/>
    <dgm:cxn modelId="{20EA2BB9-15EE-4D0C-9DBB-B5B7BBA260CD}" type="presParOf" srcId="{7444AE68-3B8E-453B-AD22-ABCD604392B6}" destId="{9D46C0C4-5F76-47F2-AF3E-88109321442D}" srcOrd="0" destOrd="0" presId="urn:microsoft.com/office/officeart/2005/8/layout/list1"/>
    <dgm:cxn modelId="{B999ED70-510C-4A58-BB77-043FEF9983CF}" type="presParOf" srcId="{7444AE68-3B8E-453B-AD22-ABCD604392B6}" destId="{6B7CAF5F-EA8A-4A75-A62E-E43815C7F189}" srcOrd="1" destOrd="0" presId="urn:microsoft.com/office/officeart/2005/8/layout/list1"/>
    <dgm:cxn modelId="{FAEB8297-F0F9-4D75-8A48-20603CBC62B1}" type="presParOf" srcId="{42897B03-1114-443C-9AC0-77A49BBF3CA3}" destId="{11DD9EA4-F4BB-44AF-972F-D62631B643C7}" srcOrd="1" destOrd="0" presId="urn:microsoft.com/office/officeart/2005/8/layout/list1"/>
    <dgm:cxn modelId="{20093F3E-EF03-4C6D-9C73-B80BD322B85C}" type="presParOf" srcId="{42897B03-1114-443C-9AC0-77A49BBF3CA3}" destId="{091AB60F-AAF6-44E0-9BD0-696D551068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89F2D-33AF-4CA9-AE50-D9D37836C010}" type="doc">
      <dgm:prSet loTypeId="urn:microsoft.com/office/officeart/2005/8/layout/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744E9104-3DA8-46B8-B37A-0FAC42602937}">
      <dgm:prSet custT="1"/>
      <dgm:spPr/>
      <dgm:t>
        <a:bodyPr/>
        <a:lstStyle/>
        <a:p>
          <a:pPr algn="just" rtl="0"/>
          <a:r>
            <a:rPr lang="pt-BR" sz="2800" dirty="0" smtClean="0">
              <a:latin typeface="+mj-lt"/>
            </a:rPr>
            <a:t>Estratégia do Ministério da Saúde que visa organizar uma rede de cuidados que assegure:</a:t>
          </a:r>
          <a:endParaRPr lang="pt-BR" sz="2800" dirty="0">
            <a:latin typeface="+mj-lt"/>
          </a:endParaRPr>
        </a:p>
      </dgm:t>
    </dgm:pt>
    <dgm:pt modelId="{70FA2D7B-9272-4978-8A7A-450617E051ED}" type="parTrans" cxnId="{B1E984DF-AD59-4BEE-B8F2-A6FFB5A2AE71}">
      <dgm:prSet/>
      <dgm:spPr/>
      <dgm:t>
        <a:bodyPr/>
        <a:lstStyle/>
        <a:p>
          <a:pPr algn="just"/>
          <a:endParaRPr lang="pt-BR" sz="4400"/>
        </a:p>
      </dgm:t>
    </dgm:pt>
    <dgm:pt modelId="{BD8072B8-7AEE-4A46-A881-93B2ADA26617}" type="sibTrans" cxnId="{B1E984DF-AD59-4BEE-B8F2-A6FFB5A2AE71}">
      <dgm:prSet/>
      <dgm:spPr/>
      <dgm:t>
        <a:bodyPr/>
        <a:lstStyle/>
        <a:p>
          <a:pPr algn="just"/>
          <a:endParaRPr lang="pt-BR" sz="4400"/>
        </a:p>
      </dgm:t>
    </dgm:pt>
    <dgm:pt modelId="{F9B99407-5F4B-4B62-B87C-228657C9DEA3}">
      <dgm:prSet custT="1"/>
      <dgm:spPr/>
      <dgm:t>
        <a:bodyPr/>
        <a:lstStyle/>
        <a:p>
          <a:pPr algn="just" rtl="0"/>
          <a:r>
            <a:rPr lang="pt-BR" sz="2800" b="1" i="1" dirty="0" smtClean="0">
              <a:latin typeface="Bodoni MT Condensed" panose="02070606080606020203" pitchFamily="18" charset="0"/>
            </a:rPr>
            <a:t>Às mulheres: </a:t>
          </a:r>
          <a:r>
            <a:rPr lang="pt-BR" sz="2800" i="1" dirty="0" smtClean="0">
              <a:latin typeface="Bodoni MT Condensed" panose="02070606080606020203" pitchFamily="18" charset="0"/>
            </a:rPr>
            <a:t>o direito ao planejamento reprodutivo e à atenção humanizada à gravidez, ao parto e ao puerpério.</a:t>
          </a:r>
          <a:endParaRPr lang="pt-BR" sz="2800" i="1" dirty="0">
            <a:latin typeface="Bodoni MT Condensed" panose="02070606080606020203" pitchFamily="18" charset="0"/>
          </a:endParaRPr>
        </a:p>
      </dgm:t>
    </dgm:pt>
    <dgm:pt modelId="{5C316C1F-A5B7-4510-A128-813A40AD5013}" type="parTrans" cxnId="{2D6C80DB-3338-476F-A56C-4ECF0CA1106E}">
      <dgm:prSet/>
      <dgm:spPr/>
      <dgm:t>
        <a:bodyPr/>
        <a:lstStyle/>
        <a:p>
          <a:pPr algn="just"/>
          <a:endParaRPr lang="pt-BR" sz="4400"/>
        </a:p>
      </dgm:t>
    </dgm:pt>
    <dgm:pt modelId="{744FD35C-BAF7-47C9-940F-4E0A1F269F7D}" type="sibTrans" cxnId="{2D6C80DB-3338-476F-A56C-4ECF0CA1106E}">
      <dgm:prSet/>
      <dgm:spPr/>
      <dgm:t>
        <a:bodyPr/>
        <a:lstStyle/>
        <a:p>
          <a:pPr algn="just"/>
          <a:endParaRPr lang="pt-BR" sz="4400"/>
        </a:p>
      </dgm:t>
    </dgm:pt>
    <dgm:pt modelId="{58B98857-87C6-491A-A8C2-E2CF0465D664}">
      <dgm:prSet custT="1"/>
      <dgm:spPr/>
      <dgm:t>
        <a:bodyPr/>
        <a:lstStyle/>
        <a:p>
          <a:pPr algn="just" rtl="0"/>
          <a:r>
            <a:rPr lang="pt-BR" sz="2800" b="1" i="1" dirty="0" smtClean="0">
              <a:latin typeface="Bodoni MT Condensed" panose="02070606080606020203" pitchFamily="18" charset="0"/>
            </a:rPr>
            <a:t>Às crianças: </a:t>
          </a:r>
          <a:r>
            <a:rPr lang="pt-BR" sz="2800" b="0" i="1" dirty="0" smtClean="0">
              <a:latin typeface="Bodoni MT Condensed" panose="02070606080606020203" pitchFamily="18" charset="0"/>
            </a:rPr>
            <a:t>o d</a:t>
          </a:r>
          <a:r>
            <a:rPr lang="pt-BR" sz="2800" i="1" dirty="0" smtClean="0">
              <a:latin typeface="Bodoni MT Condensed" panose="02070606080606020203" pitchFamily="18" charset="0"/>
            </a:rPr>
            <a:t>ireito ao nascimento seguro e ao crescimento e ao desenvolvimento  saudáveis. </a:t>
          </a:r>
          <a:endParaRPr lang="pt-BR" sz="2800" i="1" dirty="0">
            <a:latin typeface="Bodoni MT Condensed" panose="02070606080606020203" pitchFamily="18" charset="0"/>
          </a:endParaRPr>
        </a:p>
      </dgm:t>
    </dgm:pt>
    <dgm:pt modelId="{7593B7EB-C3D4-4C90-9F05-17FD9B5ED3C5}" type="parTrans" cxnId="{CA71E5A1-EF62-4C51-84D5-4E3BD4AD1B63}">
      <dgm:prSet/>
      <dgm:spPr/>
      <dgm:t>
        <a:bodyPr/>
        <a:lstStyle/>
        <a:p>
          <a:pPr algn="just"/>
          <a:endParaRPr lang="pt-BR" sz="4400"/>
        </a:p>
      </dgm:t>
    </dgm:pt>
    <dgm:pt modelId="{B66D5CC8-DA02-4C6B-ACE9-85687EF97F6F}" type="sibTrans" cxnId="{CA71E5A1-EF62-4C51-84D5-4E3BD4AD1B63}">
      <dgm:prSet/>
      <dgm:spPr/>
      <dgm:t>
        <a:bodyPr/>
        <a:lstStyle/>
        <a:p>
          <a:pPr algn="just"/>
          <a:endParaRPr lang="pt-BR" sz="4400"/>
        </a:p>
      </dgm:t>
    </dgm:pt>
    <dgm:pt modelId="{6F576F35-5675-4767-A756-1593B86B7650}" type="pres">
      <dgm:prSet presAssocID="{D4589F2D-33AF-4CA9-AE50-D9D37836C0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1118A1-A20A-4951-A055-2791866FD6B2}" type="pres">
      <dgm:prSet presAssocID="{744E9104-3DA8-46B8-B37A-0FAC42602937}" presName="parentLin" presStyleCnt="0"/>
      <dgm:spPr/>
      <dgm:t>
        <a:bodyPr/>
        <a:lstStyle/>
        <a:p>
          <a:endParaRPr lang="pt-BR"/>
        </a:p>
      </dgm:t>
    </dgm:pt>
    <dgm:pt modelId="{4FAF15EF-91DC-4EE0-9D4E-283BEC2E8CA7}" type="pres">
      <dgm:prSet presAssocID="{744E9104-3DA8-46B8-B37A-0FAC42602937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19C7AF01-94B9-45A5-8E52-A8E83BB63352}" type="pres">
      <dgm:prSet presAssocID="{744E9104-3DA8-46B8-B37A-0FAC426029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1301C-310D-476E-BF9B-AC2482799087}" type="pres">
      <dgm:prSet presAssocID="{744E9104-3DA8-46B8-B37A-0FAC42602937}" presName="negativeSpace" presStyleCnt="0"/>
      <dgm:spPr/>
      <dgm:t>
        <a:bodyPr/>
        <a:lstStyle/>
        <a:p>
          <a:endParaRPr lang="pt-BR"/>
        </a:p>
      </dgm:t>
    </dgm:pt>
    <dgm:pt modelId="{4F76767E-4257-4978-8F49-68AFB365EC31}" type="pres">
      <dgm:prSet presAssocID="{744E9104-3DA8-46B8-B37A-0FAC4260293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19A8F5-93EB-4064-8290-6BB03A34383B}" type="presOf" srcId="{744E9104-3DA8-46B8-B37A-0FAC42602937}" destId="{19C7AF01-94B9-45A5-8E52-A8E83BB63352}" srcOrd="1" destOrd="0" presId="urn:microsoft.com/office/officeart/2005/8/layout/list1"/>
    <dgm:cxn modelId="{9438F3C9-7736-4D4B-AA33-C554873D55C0}" type="presOf" srcId="{58B98857-87C6-491A-A8C2-E2CF0465D664}" destId="{4F76767E-4257-4978-8F49-68AFB365EC31}" srcOrd="0" destOrd="1" presId="urn:microsoft.com/office/officeart/2005/8/layout/list1"/>
    <dgm:cxn modelId="{0761A667-04AD-4574-AA1B-DF91A4907C77}" type="presOf" srcId="{D4589F2D-33AF-4CA9-AE50-D9D37836C010}" destId="{6F576F35-5675-4767-A756-1593B86B7650}" srcOrd="0" destOrd="0" presId="urn:microsoft.com/office/officeart/2005/8/layout/list1"/>
    <dgm:cxn modelId="{0FEF4B59-79CF-4504-862C-178BD66C43DF}" type="presOf" srcId="{F9B99407-5F4B-4B62-B87C-228657C9DEA3}" destId="{4F76767E-4257-4978-8F49-68AFB365EC31}" srcOrd="0" destOrd="0" presId="urn:microsoft.com/office/officeart/2005/8/layout/list1"/>
    <dgm:cxn modelId="{2D6C80DB-3338-476F-A56C-4ECF0CA1106E}" srcId="{744E9104-3DA8-46B8-B37A-0FAC42602937}" destId="{F9B99407-5F4B-4B62-B87C-228657C9DEA3}" srcOrd="0" destOrd="0" parTransId="{5C316C1F-A5B7-4510-A128-813A40AD5013}" sibTransId="{744FD35C-BAF7-47C9-940F-4E0A1F269F7D}"/>
    <dgm:cxn modelId="{CA71E5A1-EF62-4C51-84D5-4E3BD4AD1B63}" srcId="{744E9104-3DA8-46B8-B37A-0FAC42602937}" destId="{58B98857-87C6-491A-A8C2-E2CF0465D664}" srcOrd="1" destOrd="0" parTransId="{7593B7EB-C3D4-4C90-9F05-17FD9B5ED3C5}" sibTransId="{B66D5CC8-DA02-4C6B-ACE9-85687EF97F6F}"/>
    <dgm:cxn modelId="{10E81902-6DD5-431A-9B95-185A329334B6}" type="presOf" srcId="{744E9104-3DA8-46B8-B37A-0FAC42602937}" destId="{4FAF15EF-91DC-4EE0-9D4E-283BEC2E8CA7}" srcOrd="0" destOrd="0" presId="urn:microsoft.com/office/officeart/2005/8/layout/list1"/>
    <dgm:cxn modelId="{B1E984DF-AD59-4BEE-B8F2-A6FFB5A2AE71}" srcId="{D4589F2D-33AF-4CA9-AE50-D9D37836C010}" destId="{744E9104-3DA8-46B8-B37A-0FAC42602937}" srcOrd="0" destOrd="0" parTransId="{70FA2D7B-9272-4978-8A7A-450617E051ED}" sibTransId="{BD8072B8-7AEE-4A46-A881-93B2ADA26617}"/>
    <dgm:cxn modelId="{5A2C82CD-E8AF-40AD-B6EF-BCCF5372D24A}" type="presParOf" srcId="{6F576F35-5675-4767-A756-1593B86B7650}" destId="{B61118A1-A20A-4951-A055-2791866FD6B2}" srcOrd="0" destOrd="0" presId="urn:microsoft.com/office/officeart/2005/8/layout/list1"/>
    <dgm:cxn modelId="{510054EA-1275-4098-B0B7-68FE272BD46E}" type="presParOf" srcId="{B61118A1-A20A-4951-A055-2791866FD6B2}" destId="{4FAF15EF-91DC-4EE0-9D4E-283BEC2E8CA7}" srcOrd="0" destOrd="0" presId="urn:microsoft.com/office/officeart/2005/8/layout/list1"/>
    <dgm:cxn modelId="{29738656-ECDF-4160-BA4E-3A4EDD2CE8C9}" type="presParOf" srcId="{B61118A1-A20A-4951-A055-2791866FD6B2}" destId="{19C7AF01-94B9-45A5-8E52-A8E83BB63352}" srcOrd="1" destOrd="0" presId="urn:microsoft.com/office/officeart/2005/8/layout/list1"/>
    <dgm:cxn modelId="{7A0F19F2-9245-42A7-8716-32B5ACD04DF0}" type="presParOf" srcId="{6F576F35-5675-4767-A756-1593B86B7650}" destId="{70F1301C-310D-476E-BF9B-AC2482799087}" srcOrd="1" destOrd="0" presId="urn:microsoft.com/office/officeart/2005/8/layout/list1"/>
    <dgm:cxn modelId="{9BC4E0C8-788A-4830-B159-FCC526ED872C}" type="presParOf" srcId="{6F576F35-5675-4767-A756-1593B86B7650}" destId="{4F76767E-4257-4978-8F49-68AFB365EC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6F34A-F847-4CEB-9DE2-85CF3CC93C8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4B3CACA-C678-41FF-A0B1-9C39EBF23113}">
      <dgm:prSet/>
      <dgm:spPr/>
      <dgm:t>
        <a:bodyPr/>
        <a:lstStyle/>
        <a:p>
          <a:pPr rtl="0"/>
          <a:r>
            <a:rPr lang="pt-BR" smtClean="0"/>
            <a:t>1 – Pré-natal</a:t>
          </a:r>
          <a:endParaRPr lang="pt-BR"/>
        </a:p>
      </dgm:t>
    </dgm:pt>
    <dgm:pt modelId="{4B993368-44FA-4204-8771-D5AD5160EF2A}" type="parTrans" cxnId="{354105DB-28A2-489E-B074-510C7C783906}">
      <dgm:prSet/>
      <dgm:spPr/>
      <dgm:t>
        <a:bodyPr/>
        <a:lstStyle/>
        <a:p>
          <a:endParaRPr lang="pt-BR"/>
        </a:p>
      </dgm:t>
    </dgm:pt>
    <dgm:pt modelId="{B061E81E-340E-4CA1-8739-8A18AFE4D889}" type="sibTrans" cxnId="{354105DB-28A2-489E-B074-510C7C783906}">
      <dgm:prSet/>
      <dgm:spPr/>
      <dgm:t>
        <a:bodyPr/>
        <a:lstStyle/>
        <a:p>
          <a:endParaRPr lang="pt-BR"/>
        </a:p>
      </dgm:t>
    </dgm:pt>
    <dgm:pt modelId="{FF9FAA97-496B-4606-8B29-7960FFFDFFD3}">
      <dgm:prSet/>
      <dgm:spPr/>
      <dgm:t>
        <a:bodyPr/>
        <a:lstStyle/>
        <a:p>
          <a:pPr rtl="0"/>
          <a:r>
            <a:rPr lang="pt-BR" smtClean="0"/>
            <a:t>2 – Parto e Nascimento</a:t>
          </a:r>
          <a:endParaRPr lang="pt-BR"/>
        </a:p>
      </dgm:t>
    </dgm:pt>
    <dgm:pt modelId="{4FCD1A33-74DD-42A4-8880-B0B99C1427DB}" type="parTrans" cxnId="{8D794DD5-84B4-4084-9BAA-72EF990AB843}">
      <dgm:prSet/>
      <dgm:spPr/>
      <dgm:t>
        <a:bodyPr/>
        <a:lstStyle/>
        <a:p>
          <a:endParaRPr lang="pt-BR"/>
        </a:p>
      </dgm:t>
    </dgm:pt>
    <dgm:pt modelId="{581FBC9D-5AE2-40C9-AAAC-AFB5F465C890}" type="sibTrans" cxnId="{8D794DD5-84B4-4084-9BAA-72EF990AB843}">
      <dgm:prSet/>
      <dgm:spPr/>
      <dgm:t>
        <a:bodyPr/>
        <a:lstStyle/>
        <a:p>
          <a:endParaRPr lang="pt-BR"/>
        </a:p>
      </dgm:t>
    </dgm:pt>
    <dgm:pt modelId="{1C3365FE-673B-40C4-9736-157A8996EC05}">
      <dgm:prSet/>
      <dgm:spPr/>
      <dgm:t>
        <a:bodyPr/>
        <a:lstStyle/>
        <a:p>
          <a:pPr rtl="0"/>
          <a:r>
            <a:rPr lang="pt-BR" smtClean="0"/>
            <a:t>2.1 – Casa da Gestante Bebê e Puérpera</a:t>
          </a:r>
          <a:endParaRPr lang="pt-BR"/>
        </a:p>
      </dgm:t>
    </dgm:pt>
    <dgm:pt modelId="{C6172B62-DA7E-445F-B5E2-8EB1FFACA10E}" type="parTrans" cxnId="{B77EE256-F286-4A6D-8B86-67C64E58D85A}">
      <dgm:prSet/>
      <dgm:spPr/>
      <dgm:t>
        <a:bodyPr/>
        <a:lstStyle/>
        <a:p>
          <a:endParaRPr lang="pt-BR"/>
        </a:p>
      </dgm:t>
    </dgm:pt>
    <dgm:pt modelId="{26F4C2D1-0664-4B95-839E-A6F2883D0C79}" type="sibTrans" cxnId="{B77EE256-F286-4A6D-8B86-67C64E58D85A}">
      <dgm:prSet/>
      <dgm:spPr/>
      <dgm:t>
        <a:bodyPr/>
        <a:lstStyle/>
        <a:p>
          <a:endParaRPr lang="pt-BR"/>
        </a:p>
      </dgm:t>
    </dgm:pt>
    <dgm:pt modelId="{C46F7AEE-8DC5-40C0-AA02-0B96DF596AFC}">
      <dgm:prSet/>
      <dgm:spPr/>
      <dgm:t>
        <a:bodyPr/>
        <a:lstStyle/>
        <a:p>
          <a:pPr rtl="0"/>
          <a:r>
            <a:rPr lang="pt-BR" smtClean="0"/>
            <a:t>2.2 – Centro de Parto Normal</a:t>
          </a:r>
          <a:endParaRPr lang="pt-BR"/>
        </a:p>
      </dgm:t>
    </dgm:pt>
    <dgm:pt modelId="{3E34684C-4B74-4F41-A0CA-25D35FE3182C}" type="parTrans" cxnId="{991A75D4-2B34-40A1-B388-8C4CB7428AB1}">
      <dgm:prSet/>
      <dgm:spPr/>
      <dgm:t>
        <a:bodyPr/>
        <a:lstStyle/>
        <a:p>
          <a:endParaRPr lang="pt-BR"/>
        </a:p>
      </dgm:t>
    </dgm:pt>
    <dgm:pt modelId="{482C73F0-259F-42DD-9343-CB982A22BBB9}" type="sibTrans" cxnId="{991A75D4-2B34-40A1-B388-8C4CB7428AB1}">
      <dgm:prSet/>
      <dgm:spPr/>
      <dgm:t>
        <a:bodyPr/>
        <a:lstStyle/>
        <a:p>
          <a:endParaRPr lang="pt-BR"/>
        </a:p>
      </dgm:t>
    </dgm:pt>
    <dgm:pt modelId="{051BEA8E-3854-4B10-B1D6-36C3D0598212}">
      <dgm:prSet/>
      <dgm:spPr/>
      <dgm:t>
        <a:bodyPr/>
        <a:lstStyle/>
        <a:p>
          <a:pPr rtl="0"/>
          <a:r>
            <a:rPr lang="pt-BR" dirty="0" smtClean="0"/>
            <a:t>2.3 – Ambiência</a:t>
          </a:r>
          <a:endParaRPr lang="pt-BR" dirty="0"/>
        </a:p>
      </dgm:t>
    </dgm:pt>
    <dgm:pt modelId="{37B44E0E-812B-4113-9C5C-1E5C9381938E}" type="parTrans" cxnId="{0095B1E4-A5CF-4DCC-9A5B-A8855D233E26}">
      <dgm:prSet/>
      <dgm:spPr/>
      <dgm:t>
        <a:bodyPr/>
        <a:lstStyle/>
        <a:p>
          <a:endParaRPr lang="pt-BR"/>
        </a:p>
      </dgm:t>
    </dgm:pt>
    <dgm:pt modelId="{B891F0B6-EBBA-4B28-B5F3-6E3794F4B49F}" type="sibTrans" cxnId="{0095B1E4-A5CF-4DCC-9A5B-A8855D233E26}">
      <dgm:prSet/>
      <dgm:spPr/>
      <dgm:t>
        <a:bodyPr/>
        <a:lstStyle/>
        <a:p>
          <a:endParaRPr lang="pt-BR"/>
        </a:p>
      </dgm:t>
    </dgm:pt>
    <dgm:pt modelId="{EEFDAC19-C9C7-4FD7-84D4-2D86863BA9B3}">
      <dgm:prSet/>
      <dgm:spPr/>
      <dgm:t>
        <a:bodyPr/>
        <a:lstStyle/>
        <a:p>
          <a:pPr rtl="0"/>
          <a:r>
            <a:rPr lang="pt-BR" smtClean="0"/>
            <a:t>2.4 – Boas Práticas</a:t>
          </a:r>
          <a:endParaRPr lang="pt-BR"/>
        </a:p>
      </dgm:t>
    </dgm:pt>
    <dgm:pt modelId="{CE2AAC28-4620-44E9-96F1-EE81BE43AAB2}" type="parTrans" cxnId="{B22F7D15-2BDD-4917-ADDD-905C5814E9B4}">
      <dgm:prSet/>
      <dgm:spPr/>
      <dgm:t>
        <a:bodyPr/>
        <a:lstStyle/>
        <a:p>
          <a:endParaRPr lang="pt-BR"/>
        </a:p>
      </dgm:t>
    </dgm:pt>
    <dgm:pt modelId="{A6311A08-498B-42EF-9E42-015A6DF81A9F}" type="sibTrans" cxnId="{B22F7D15-2BDD-4917-ADDD-905C5814E9B4}">
      <dgm:prSet/>
      <dgm:spPr/>
      <dgm:t>
        <a:bodyPr/>
        <a:lstStyle/>
        <a:p>
          <a:endParaRPr lang="pt-BR"/>
        </a:p>
      </dgm:t>
    </dgm:pt>
    <dgm:pt modelId="{8EA53616-012C-4F4D-A2B7-7F8D899C583C}">
      <dgm:prSet/>
      <dgm:spPr/>
      <dgm:t>
        <a:bodyPr/>
        <a:lstStyle/>
        <a:p>
          <a:pPr rtl="0"/>
          <a:r>
            <a:rPr lang="pt-BR" dirty="0" smtClean="0"/>
            <a:t>3 – Puerpério e Criança</a:t>
          </a:r>
          <a:endParaRPr lang="pt-BR" dirty="0"/>
        </a:p>
      </dgm:t>
    </dgm:pt>
    <dgm:pt modelId="{AA5E4B46-0C95-4F68-B3DF-07E042126373}" type="parTrans" cxnId="{DC8CEAD7-C02C-429B-A79A-1F0115EEC814}">
      <dgm:prSet/>
      <dgm:spPr/>
      <dgm:t>
        <a:bodyPr/>
        <a:lstStyle/>
        <a:p>
          <a:endParaRPr lang="pt-BR"/>
        </a:p>
      </dgm:t>
    </dgm:pt>
    <dgm:pt modelId="{B80A9841-2C8B-431D-9388-D5EEF8E89F2D}" type="sibTrans" cxnId="{DC8CEAD7-C02C-429B-A79A-1F0115EEC814}">
      <dgm:prSet/>
      <dgm:spPr/>
      <dgm:t>
        <a:bodyPr/>
        <a:lstStyle/>
        <a:p>
          <a:endParaRPr lang="pt-BR"/>
        </a:p>
      </dgm:t>
    </dgm:pt>
    <dgm:pt modelId="{2FA99828-A899-4830-B370-040E4600E261}">
      <dgm:prSet/>
      <dgm:spPr/>
      <dgm:t>
        <a:bodyPr/>
        <a:lstStyle/>
        <a:p>
          <a:pPr rtl="0"/>
          <a:r>
            <a:rPr lang="pt-BR" smtClean="0"/>
            <a:t>4 – Transporte Sanitário e Regulação</a:t>
          </a:r>
          <a:endParaRPr lang="pt-BR"/>
        </a:p>
      </dgm:t>
    </dgm:pt>
    <dgm:pt modelId="{925362FF-ABDF-4727-8DAE-D0B7ABDFEE1B}" type="parTrans" cxnId="{6CD440CB-15FE-4072-82F1-E105BAD2FA08}">
      <dgm:prSet/>
      <dgm:spPr/>
      <dgm:t>
        <a:bodyPr/>
        <a:lstStyle/>
        <a:p>
          <a:endParaRPr lang="pt-BR"/>
        </a:p>
      </dgm:t>
    </dgm:pt>
    <dgm:pt modelId="{36439FC6-61FA-4975-A701-1868E9928D7C}" type="sibTrans" cxnId="{6CD440CB-15FE-4072-82F1-E105BAD2FA08}">
      <dgm:prSet/>
      <dgm:spPr/>
      <dgm:t>
        <a:bodyPr/>
        <a:lstStyle/>
        <a:p>
          <a:endParaRPr lang="pt-BR"/>
        </a:p>
      </dgm:t>
    </dgm:pt>
    <dgm:pt modelId="{A8834380-DD74-4FF3-A69B-EFA4A40CAD02}">
      <dgm:prSet/>
      <dgm:spPr/>
      <dgm:t>
        <a:bodyPr/>
        <a:lstStyle/>
        <a:p>
          <a:pPr rtl="0"/>
          <a:r>
            <a:rPr lang="pt-BR" dirty="0" smtClean="0"/>
            <a:t>3.1 – Acompanhamento de criança de 0 a 2 anos / Triagem Neonatal</a:t>
          </a:r>
          <a:endParaRPr lang="pt-BR" dirty="0"/>
        </a:p>
      </dgm:t>
    </dgm:pt>
    <dgm:pt modelId="{81754341-4635-48B9-AE24-4CB800F94EEA}" type="parTrans" cxnId="{25C729C8-3402-48FF-BA9B-161C2250167C}">
      <dgm:prSet/>
      <dgm:spPr/>
      <dgm:t>
        <a:bodyPr/>
        <a:lstStyle/>
        <a:p>
          <a:endParaRPr lang="pt-BR"/>
        </a:p>
      </dgm:t>
    </dgm:pt>
    <dgm:pt modelId="{5ABBE43E-BCC6-4621-BE1E-4694368075DC}" type="sibTrans" cxnId="{25C729C8-3402-48FF-BA9B-161C2250167C}">
      <dgm:prSet/>
      <dgm:spPr/>
      <dgm:t>
        <a:bodyPr/>
        <a:lstStyle/>
        <a:p>
          <a:endParaRPr lang="pt-BR"/>
        </a:p>
      </dgm:t>
    </dgm:pt>
    <dgm:pt modelId="{EC1FB48F-223B-4CA6-AA3B-745CA3C0670C}" type="pres">
      <dgm:prSet presAssocID="{1F86F34A-F847-4CEB-9DE2-85CF3CC93C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3997653-A7F9-4DDF-9CE1-3EF88A40B04E}" type="pres">
      <dgm:prSet presAssocID="{24B3CACA-C678-41FF-A0B1-9C39EBF23113}" presName="parentLin" presStyleCnt="0"/>
      <dgm:spPr/>
      <dgm:t>
        <a:bodyPr/>
        <a:lstStyle/>
        <a:p>
          <a:endParaRPr lang="pt-BR"/>
        </a:p>
      </dgm:t>
    </dgm:pt>
    <dgm:pt modelId="{D56B653C-DB27-4BAC-BF1B-D188298B949E}" type="pres">
      <dgm:prSet presAssocID="{24B3CACA-C678-41FF-A0B1-9C39EBF2311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4099819-F55F-457B-B6FD-8C9C7B3B4B60}" type="pres">
      <dgm:prSet presAssocID="{24B3CACA-C678-41FF-A0B1-9C39EBF231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76780B-854C-4AD1-A3D2-CC5A75A9AA52}" type="pres">
      <dgm:prSet presAssocID="{24B3CACA-C678-41FF-A0B1-9C39EBF23113}" presName="negativeSpace" presStyleCnt="0"/>
      <dgm:spPr/>
      <dgm:t>
        <a:bodyPr/>
        <a:lstStyle/>
        <a:p>
          <a:endParaRPr lang="pt-BR"/>
        </a:p>
      </dgm:t>
    </dgm:pt>
    <dgm:pt modelId="{276832C7-8280-4113-9C64-978152B2A210}" type="pres">
      <dgm:prSet presAssocID="{24B3CACA-C678-41FF-A0B1-9C39EBF2311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18A9B-D00F-40A7-9AAF-2AB20A153574}" type="pres">
      <dgm:prSet presAssocID="{B061E81E-340E-4CA1-8739-8A18AFE4D889}" presName="spaceBetweenRectangles" presStyleCnt="0"/>
      <dgm:spPr/>
      <dgm:t>
        <a:bodyPr/>
        <a:lstStyle/>
        <a:p>
          <a:endParaRPr lang="pt-BR"/>
        </a:p>
      </dgm:t>
    </dgm:pt>
    <dgm:pt modelId="{60D09A31-42C3-4789-A945-7F74786B5FE0}" type="pres">
      <dgm:prSet presAssocID="{FF9FAA97-496B-4606-8B29-7960FFFDFFD3}" presName="parentLin" presStyleCnt="0"/>
      <dgm:spPr/>
      <dgm:t>
        <a:bodyPr/>
        <a:lstStyle/>
        <a:p>
          <a:endParaRPr lang="pt-BR"/>
        </a:p>
      </dgm:t>
    </dgm:pt>
    <dgm:pt modelId="{512074E2-7381-4ED7-8FC0-EFB843F21D58}" type="pres">
      <dgm:prSet presAssocID="{FF9FAA97-496B-4606-8B29-7960FFFDFFD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9164FA5A-AFF5-414F-9079-A44603335B5B}" type="pres">
      <dgm:prSet presAssocID="{FF9FAA97-496B-4606-8B29-7960FFFDFF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7396E-206B-49D7-BF06-907458FDCD50}" type="pres">
      <dgm:prSet presAssocID="{FF9FAA97-496B-4606-8B29-7960FFFDFFD3}" presName="negativeSpace" presStyleCnt="0"/>
      <dgm:spPr/>
      <dgm:t>
        <a:bodyPr/>
        <a:lstStyle/>
        <a:p>
          <a:endParaRPr lang="pt-BR"/>
        </a:p>
      </dgm:t>
    </dgm:pt>
    <dgm:pt modelId="{40173694-E52E-4CFB-8C17-4AA9F4A6B9B5}" type="pres">
      <dgm:prSet presAssocID="{FF9FAA97-496B-4606-8B29-7960FFFDFFD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8BD9F-CED7-42C4-8690-8A24CCCB2398}" type="pres">
      <dgm:prSet presAssocID="{581FBC9D-5AE2-40C9-AAAC-AFB5F465C890}" presName="spaceBetweenRectangles" presStyleCnt="0"/>
      <dgm:spPr/>
      <dgm:t>
        <a:bodyPr/>
        <a:lstStyle/>
        <a:p>
          <a:endParaRPr lang="pt-BR"/>
        </a:p>
      </dgm:t>
    </dgm:pt>
    <dgm:pt modelId="{5B822269-08F1-4D2A-A021-4332D2462128}" type="pres">
      <dgm:prSet presAssocID="{8EA53616-012C-4F4D-A2B7-7F8D899C583C}" presName="parentLin" presStyleCnt="0"/>
      <dgm:spPr/>
      <dgm:t>
        <a:bodyPr/>
        <a:lstStyle/>
        <a:p>
          <a:endParaRPr lang="pt-BR"/>
        </a:p>
      </dgm:t>
    </dgm:pt>
    <dgm:pt modelId="{1A60B45C-D020-4741-8A33-59D6A012154B}" type="pres">
      <dgm:prSet presAssocID="{8EA53616-012C-4F4D-A2B7-7F8D899C583C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070A7F09-D8D9-4C6D-B27E-FCE86C14D704}" type="pres">
      <dgm:prSet presAssocID="{8EA53616-012C-4F4D-A2B7-7F8D899C58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0805E2-7B1E-4EFD-897A-139FA37BC143}" type="pres">
      <dgm:prSet presAssocID="{8EA53616-012C-4F4D-A2B7-7F8D899C583C}" presName="negativeSpace" presStyleCnt="0"/>
      <dgm:spPr/>
      <dgm:t>
        <a:bodyPr/>
        <a:lstStyle/>
        <a:p>
          <a:endParaRPr lang="pt-BR"/>
        </a:p>
      </dgm:t>
    </dgm:pt>
    <dgm:pt modelId="{7C563348-F733-4587-A748-0BC226461714}" type="pres">
      <dgm:prSet presAssocID="{8EA53616-012C-4F4D-A2B7-7F8D899C583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638E94-575E-4270-BF34-B50265530FE1}" type="pres">
      <dgm:prSet presAssocID="{B80A9841-2C8B-431D-9388-D5EEF8E89F2D}" presName="spaceBetweenRectangles" presStyleCnt="0"/>
      <dgm:spPr/>
      <dgm:t>
        <a:bodyPr/>
        <a:lstStyle/>
        <a:p>
          <a:endParaRPr lang="pt-BR"/>
        </a:p>
      </dgm:t>
    </dgm:pt>
    <dgm:pt modelId="{8FBA6A83-A839-4408-AC50-748038551E2F}" type="pres">
      <dgm:prSet presAssocID="{2FA99828-A899-4830-B370-040E4600E261}" presName="parentLin" presStyleCnt="0"/>
      <dgm:spPr/>
      <dgm:t>
        <a:bodyPr/>
        <a:lstStyle/>
        <a:p>
          <a:endParaRPr lang="pt-BR"/>
        </a:p>
      </dgm:t>
    </dgm:pt>
    <dgm:pt modelId="{DD38BDAD-903C-43FF-AF2D-BE9059F1564C}" type="pres">
      <dgm:prSet presAssocID="{2FA99828-A899-4830-B370-040E4600E261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549E6F01-ABB3-41E0-B6F8-8A15AC416D53}" type="pres">
      <dgm:prSet presAssocID="{2FA99828-A899-4830-B370-040E4600E2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151418-D9AD-4E02-9FB7-7A3F0D20B0AC}" type="pres">
      <dgm:prSet presAssocID="{2FA99828-A899-4830-B370-040E4600E261}" presName="negativeSpace" presStyleCnt="0"/>
      <dgm:spPr/>
      <dgm:t>
        <a:bodyPr/>
        <a:lstStyle/>
        <a:p>
          <a:endParaRPr lang="pt-BR"/>
        </a:p>
      </dgm:t>
    </dgm:pt>
    <dgm:pt modelId="{A74CD809-96BC-4739-A808-CC2810E02F48}" type="pres">
      <dgm:prSet presAssocID="{2FA99828-A899-4830-B370-040E4600E26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52D442-82F8-41B8-8FA1-FB3AD126F42E}" type="presOf" srcId="{FF9FAA97-496B-4606-8B29-7960FFFDFFD3}" destId="{9164FA5A-AFF5-414F-9079-A44603335B5B}" srcOrd="1" destOrd="0" presId="urn:microsoft.com/office/officeart/2005/8/layout/list1"/>
    <dgm:cxn modelId="{BC1EB881-B2B5-4516-BF06-92B20E0699CC}" type="presOf" srcId="{1F86F34A-F847-4CEB-9DE2-85CF3CC93C81}" destId="{EC1FB48F-223B-4CA6-AA3B-745CA3C0670C}" srcOrd="0" destOrd="0" presId="urn:microsoft.com/office/officeart/2005/8/layout/list1"/>
    <dgm:cxn modelId="{354105DB-28A2-489E-B074-510C7C783906}" srcId="{1F86F34A-F847-4CEB-9DE2-85CF3CC93C81}" destId="{24B3CACA-C678-41FF-A0B1-9C39EBF23113}" srcOrd="0" destOrd="0" parTransId="{4B993368-44FA-4204-8771-D5AD5160EF2A}" sibTransId="{B061E81E-340E-4CA1-8739-8A18AFE4D889}"/>
    <dgm:cxn modelId="{CAE0352C-7C7C-4A0F-B776-FAFA46A46EB9}" type="presOf" srcId="{C46F7AEE-8DC5-40C0-AA02-0B96DF596AFC}" destId="{40173694-E52E-4CFB-8C17-4AA9F4A6B9B5}" srcOrd="0" destOrd="1" presId="urn:microsoft.com/office/officeart/2005/8/layout/list1"/>
    <dgm:cxn modelId="{68F7FF62-D58B-4840-9C84-73F09824D128}" type="presOf" srcId="{051BEA8E-3854-4B10-B1D6-36C3D0598212}" destId="{40173694-E52E-4CFB-8C17-4AA9F4A6B9B5}" srcOrd="0" destOrd="2" presId="urn:microsoft.com/office/officeart/2005/8/layout/list1"/>
    <dgm:cxn modelId="{6FF6295F-B04D-4CC8-BF22-7D25B7675B53}" type="presOf" srcId="{8EA53616-012C-4F4D-A2B7-7F8D899C583C}" destId="{070A7F09-D8D9-4C6D-B27E-FCE86C14D704}" srcOrd="1" destOrd="0" presId="urn:microsoft.com/office/officeart/2005/8/layout/list1"/>
    <dgm:cxn modelId="{25C729C8-3402-48FF-BA9B-161C2250167C}" srcId="{8EA53616-012C-4F4D-A2B7-7F8D899C583C}" destId="{A8834380-DD74-4FF3-A69B-EFA4A40CAD02}" srcOrd="0" destOrd="0" parTransId="{81754341-4635-48B9-AE24-4CB800F94EEA}" sibTransId="{5ABBE43E-BCC6-4621-BE1E-4694368075DC}"/>
    <dgm:cxn modelId="{3347E546-58D6-4833-B942-A332487869FF}" type="presOf" srcId="{24B3CACA-C678-41FF-A0B1-9C39EBF23113}" destId="{F4099819-F55F-457B-B6FD-8C9C7B3B4B60}" srcOrd="1" destOrd="0" presId="urn:microsoft.com/office/officeart/2005/8/layout/list1"/>
    <dgm:cxn modelId="{DC8CEAD7-C02C-429B-A79A-1F0115EEC814}" srcId="{1F86F34A-F847-4CEB-9DE2-85CF3CC93C81}" destId="{8EA53616-012C-4F4D-A2B7-7F8D899C583C}" srcOrd="2" destOrd="0" parTransId="{AA5E4B46-0C95-4F68-B3DF-07E042126373}" sibTransId="{B80A9841-2C8B-431D-9388-D5EEF8E89F2D}"/>
    <dgm:cxn modelId="{B22F7D15-2BDD-4917-ADDD-905C5814E9B4}" srcId="{FF9FAA97-496B-4606-8B29-7960FFFDFFD3}" destId="{EEFDAC19-C9C7-4FD7-84D4-2D86863BA9B3}" srcOrd="3" destOrd="0" parTransId="{CE2AAC28-4620-44E9-96F1-EE81BE43AAB2}" sibTransId="{A6311A08-498B-42EF-9E42-015A6DF81A9F}"/>
    <dgm:cxn modelId="{28DD97D1-5653-4DDF-9C11-DEF83B679F8B}" type="presOf" srcId="{EEFDAC19-C9C7-4FD7-84D4-2D86863BA9B3}" destId="{40173694-E52E-4CFB-8C17-4AA9F4A6B9B5}" srcOrd="0" destOrd="3" presId="urn:microsoft.com/office/officeart/2005/8/layout/list1"/>
    <dgm:cxn modelId="{E9B6C2CF-579B-4F97-8DBC-6E71EF9E4329}" type="presOf" srcId="{2FA99828-A899-4830-B370-040E4600E261}" destId="{DD38BDAD-903C-43FF-AF2D-BE9059F1564C}" srcOrd="0" destOrd="0" presId="urn:microsoft.com/office/officeart/2005/8/layout/list1"/>
    <dgm:cxn modelId="{9E277C75-BA1B-43A5-8B49-0F99AAFA5F64}" type="presOf" srcId="{8EA53616-012C-4F4D-A2B7-7F8D899C583C}" destId="{1A60B45C-D020-4741-8A33-59D6A012154B}" srcOrd="0" destOrd="0" presId="urn:microsoft.com/office/officeart/2005/8/layout/list1"/>
    <dgm:cxn modelId="{20C20933-29B1-43B3-8533-A75359C5EFFD}" type="presOf" srcId="{24B3CACA-C678-41FF-A0B1-9C39EBF23113}" destId="{D56B653C-DB27-4BAC-BF1B-D188298B949E}" srcOrd="0" destOrd="0" presId="urn:microsoft.com/office/officeart/2005/8/layout/list1"/>
    <dgm:cxn modelId="{0095B1E4-A5CF-4DCC-9A5B-A8855D233E26}" srcId="{FF9FAA97-496B-4606-8B29-7960FFFDFFD3}" destId="{051BEA8E-3854-4B10-B1D6-36C3D0598212}" srcOrd="2" destOrd="0" parTransId="{37B44E0E-812B-4113-9C5C-1E5C9381938E}" sibTransId="{B891F0B6-EBBA-4B28-B5F3-6E3794F4B49F}"/>
    <dgm:cxn modelId="{258DC178-12B0-40A2-AB27-F26DD8437DBF}" type="presOf" srcId="{1C3365FE-673B-40C4-9736-157A8996EC05}" destId="{40173694-E52E-4CFB-8C17-4AA9F4A6B9B5}" srcOrd="0" destOrd="0" presId="urn:microsoft.com/office/officeart/2005/8/layout/list1"/>
    <dgm:cxn modelId="{03DDF33A-6AD3-4294-A538-FB616BEC293D}" type="presOf" srcId="{A8834380-DD74-4FF3-A69B-EFA4A40CAD02}" destId="{7C563348-F733-4587-A748-0BC226461714}" srcOrd="0" destOrd="0" presId="urn:microsoft.com/office/officeart/2005/8/layout/list1"/>
    <dgm:cxn modelId="{6CD440CB-15FE-4072-82F1-E105BAD2FA08}" srcId="{1F86F34A-F847-4CEB-9DE2-85CF3CC93C81}" destId="{2FA99828-A899-4830-B370-040E4600E261}" srcOrd="3" destOrd="0" parTransId="{925362FF-ABDF-4727-8DAE-D0B7ABDFEE1B}" sibTransId="{36439FC6-61FA-4975-A701-1868E9928D7C}"/>
    <dgm:cxn modelId="{C9DF9737-5A88-449E-B59B-376BD675EFFB}" type="presOf" srcId="{2FA99828-A899-4830-B370-040E4600E261}" destId="{549E6F01-ABB3-41E0-B6F8-8A15AC416D53}" srcOrd="1" destOrd="0" presId="urn:microsoft.com/office/officeart/2005/8/layout/list1"/>
    <dgm:cxn modelId="{5F057746-3464-4551-9A71-06913FD16682}" type="presOf" srcId="{FF9FAA97-496B-4606-8B29-7960FFFDFFD3}" destId="{512074E2-7381-4ED7-8FC0-EFB843F21D58}" srcOrd="0" destOrd="0" presId="urn:microsoft.com/office/officeart/2005/8/layout/list1"/>
    <dgm:cxn modelId="{B77EE256-F286-4A6D-8B86-67C64E58D85A}" srcId="{FF9FAA97-496B-4606-8B29-7960FFFDFFD3}" destId="{1C3365FE-673B-40C4-9736-157A8996EC05}" srcOrd="0" destOrd="0" parTransId="{C6172B62-DA7E-445F-B5E2-8EB1FFACA10E}" sibTransId="{26F4C2D1-0664-4B95-839E-A6F2883D0C79}"/>
    <dgm:cxn modelId="{8D794DD5-84B4-4084-9BAA-72EF990AB843}" srcId="{1F86F34A-F847-4CEB-9DE2-85CF3CC93C81}" destId="{FF9FAA97-496B-4606-8B29-7960FFFDFFD3}" srcOrd="1" destOrd="0" parTransId="{4FCD1A33-74DD-42A4-8880-B0B99C1427DB}" sibTransId="{581FBC9D-5AE2-40C9-AAAC-AFB5F465C890}"/>
    <dgm:cxn modelId="{991A75D4-2B34-40A1-B388-8C4CB7428AB1}" srcId="{FF9FAA97-496B-4606-8B29-7960FFFDFFD3}" destId="{C46F7AEE-8DC5-40C0-AA02-0B96DF596AFC}" srcOrd="1" destOrd="0" parTransId="{3E34684C-4B74-4F41-A0CA-25D35FE3182C}" sibTransId="{482C73F0-259F-42DD-9343-CB982A22BBB9}"/>
    <dgm:cxn modelId="{18144CD2-B4E1-47AD-A725-C79D3BCA2E84}" type="presParOf" srcId="{EC1FB48F-223B-4CA6-AA3B-745CA3C0670C}" destId="{93997653-A7F9-4DDF-9CE1-3EF88A40B04E}" srcOrd="0" destOrd="0" presId="urn:microsoft.com/office/officeart/2005/8/layout/list1"/>
    <dgm:cxn modelId="{47233481-DDD0-4EC0-AD2F-087734A1C4AC}" type="presParOf" srcId="{93997653-A7F9-4DDF-9CE1-3EF88A40B04E}" destId="{D56B653C-DB27-4BAC-BF1B-D188298B949E}" srcOrd="0" destOrd="0" presId="urn:microsoft.com/office/officeart/2005/8/layout/list1"/>
    <dgm:cxn modelId="{832CE67D-8CEE-421E-A7F5-16FD26848737}" type="presParOf" srcId="{93997653-A7F9-4DDF-9CE1-3EF88A40B04E}" destId="{F4099819-F55F-457B-B6FD-8C9C7B3B4B60}" srcOrd="1" destOrd="0" presId="urn:microsoft.com/office/officeart/2005/8/layout/list1"/>
    <dgm:cxn modelId="{73592A89-9749-4560-B6BB-2742CF51759F}" type="presParOf" srcId="{EC1FB48F-223B-4CA6-AA3B-745CA3C0670C}" destId="{FD76780B-854C-4AD1-A3D2-CC5A75A9AA52}" srcOrd="1" destOrd="0" presId="urn:microsoft.com/office/officeart/2005/8/layout/list1"/>
    <dgm:cxn modelId="{4FF70F76-088C-4000-A9AC-408ED052DE5C}" type="presParOf" srcId="{EC1FB48F-223B-4CA6-AA3B-745CA3C0670C}" destId="{276832C7-8280-4113-9C64-978152B2A210}" srcOrd="2" destOrd="0" presId="urn:microsoft.com/office/officeart/2005/8/layout/list1"/>
    <dgm:cxn modelId="{3EC5BC2C-E8D5-44AB-8E31-BC8D583332F1}" type="presParOf" srcId="{EC1FB48F-223B-4CA6-AA3B-745CA3C0670C}" destId="{92E18A9B-D00F-40A7-9AAF-2AB20A153574}" srcOrd="3" destOrd="0" presId="urn:microsoft.com/office/officeart/2005/8/layout/list1"/>
    <dgm:cxn modelId="{A7E64FEE-A58A-426C-BA92-8B009A7208E3}" type="presParOf" srcId="{EC1FB48F-223B-4CA6-AA3B-745CA3C0670C}" destId="{60D09A31-42C3-4789-A945-7F74786B5FE0}" srcOrd="4" destOrd="0" presId="urn:microsoft.com/office/officeart/2005/8/layout/list1"/>
    <dgm:cxn modelId="{57FD330C-D7E2-49F3-A35D-5C424F1FB587}" type="presParOf" srcId="{60D09A31-42C3-4789-A945-7F74786B5FE0}" destId="{512074E2-7381-4ED7-8FC0-EFB843F21D58}" srcOrd="0" destOrd="0" presId="urn:microsoft.com/office/officeart/2005/8/layout/list1"/>
    <dgm:cxn modelId="{30DCC844-98A6-4E4C-A58E-34AC7C8D5EFC}" type="presParOf" srcId="{60D09A31-42C3-4789-A945-7F74786B5FE0}" destId="{9164FA5A-AFF5-414F-9079-A44603335B5B}" srcOrd="1" destOrd="0" presId="urn:microsoft.com/office/officeart/2005/8/layout/list1"/>
    <dgm:cxn modelId="{5EBD630F-59B2-441A-960C-E31543E44D7D}" type="presParOf" srcId="{EC1FB48F-223B-4CA6-AA3B-745CA3C0670C}" destId="{4877396E-206B-49D7-BF06-907458FDCD50}" srcOrd="5" destOrd="0" presId="urn:microsoft.com/office/officeart/2005/8/layout/list1"/>
    <dgm:cxn modelId="{C649CEC2-9105-4F9D-85F7-06805485F625}" type="presParOf" srcId="{EC1FB48F-223B-4CA6-AA3B-745CA3C0670C}" destId="{40173694-E52E-4CFB-8C17-4AA9F4A6B9B5}" srcOrd="6" destOrd="0" presId="urn:microsoft.com/office/officeart/2005/8/layout/list1"/>
    <dgm:cxn modelId="{6F6D547D-1391-4129-BE13-AB1BAF90D35C}" type="presParOf" srcId="{EC1FB48F-223B-4CA6-AA3B-745CA3C0670C}" destId="{0838BD9F-CED7-42C4-8690-8A24CCCB2398}" srcOrd="7" destOrd="0" presId="urn:microsoft.com/office/officeart/2005/8/layout/list1"/>
    <dgm:cxn modelId="{D1FFC7A8-E3C4-4221-8B62-BAE1D415684D}" type="presParOf" srcId="{EC1FB48F-223B-4CA6-AA3B-745CA3C0670C}" destId="{5B822269-08F1-4D2A-A021-4332D2462128}" srcOrd="8" destOrd="0" presId="urn:microsoft.com/office/officeart/2005/8/layout/list1"/>
    <dgm:cxn modelId="{13C9DD6B-06D8-40CE-A8BC-4A458C3A7DAB}" type="presParOf" srcId="{5B822269-08F1-4D2A-A021-4332D2462128}" destId="{1A60B45C-D020-4741-8A33-59D6A012154B}" srcOrd="0" destOrd="0" presId="urn:microsoft.com/office/officeart/2005/8/layout/list1"/>
    <dgm:cxn modelId="{D2590078-D3AB-4391-B7D6-DC85E2FF4ED1}" type="presParOf" srcId="{5B822269-08F1-4D2A-A021-4332D2462128}" destId="{070A7F09-D8D9-4C6D-B27E-FCE86C14D704}" srcOrd="1" destOrd="0" presId="urn:microsoft.com/office/officeart/2005/8/layout/list1"/>
    <dgm:cxn modelId="{53B6A472-527E-46A7-A51C-DD66A8A257AF}" type="presParOf" srcId="{EC1FB48F-223B-4CA6-AA3B-745CA3C0670C}" destId="{120805E2-7B1E-4EFD-897A-139FA37BC143}" srcOrd="9" destOrd="0" presId="urn:microsoft.com/office/officeart/2005/8/layout/list1"/>
    <dgm:cxn modelId="{85C72CEC-5ED7-407D-B1C8-D37466CB6B44}" type="presParOf" srcId="{EC1FB48F-223B-4CA6-AA3B-745CA3C0670C}" destId="{7C563348-F733-4587-A748-0BC226461714}" srcOrd="10" destOrd="0" presId="urn:microsoft.com/office/officeart/2005/8/layout/list1"/>
    <dgm:cxn modelId="{1DB955D4-700C-476D-8477-3D74E81DBA49}" type="presParOf" srcId="{EC1FB48F-223B-4CA6-AA3B-745CA3C0670C}" destId="{45638E94-575E-4270-BF34-B50265530FE1}" srcOrd="11" destOrd="0" presId="urn:microsoft.com/office/officeart/2005/8/layout/list1"/>
    <dgm:cxn modelId="{DD483173-D813-415F-8765-793C283C89D1}" type="presParOf" srcId="{EC1FB48F-223B-4CA6-AA3B-745CA3C0670C}" destId="{8FBA6A83-A839-4408-AC50-748038551E2F}" srcOrd="12" destOrd="0" presId="urn:microsoft.com/office/officeart/2005/8/layout/list1"/>
    <dgm:cxn modelId="{BFBCA897-9EDF-48CF-AF88-7B46FB2D0BA0}" type="presParOf" srcId="{8FBA6A83-A839-4408-AC50-748038551E2F}" destId="{DD38BDAD-903C-43FF-AF2D-BE9059F1564C}" srcOrd="0" destOrd="0" presId="urn:microsoft.com/office/officeart/2005/8/layout/list1"/>
    <dgm:cxn modelId="{186D2D51-DE1F-4542-BD48-1BB69B01C981}" type="presParOf" srcId="{8FBA6A83-A839-4408-AC50-748038551E2F}" destId="{549E6F01-ABB3-41E0-B6F8-8A15AC416D53}" srcOrd="1" destOrd="0" presId="urn:microsoft.com/office/officeart/2005/8/layout/list1"/>
    <dgm:cxn modelId="{4525CEEE-146A-47D8-B8E3-600F7AA21969}" type="presParOf" srcId="{EC1FB48F-223B-4CA6-AA3B-745CA3C0670C}" destId="{85151418-D9AD-4E02-9FB7-7A3F0D20B0AC}" srcOrd="13" destOrd="0" presId="urn:microsoft.com/office/officeart/2005/8/layout/list1"/>
    <dgm:cxn modelId="{371A4BDE-F3E1-48C0-A23C-1CEC76E8F24E}" type="presParOf" srcId="{EC1FB48F-223B-4CA6-AA3B-745CA3C0670C}" destId="{A74CD809-96BC-4739-A808-CC2810E02F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C2E641-1A04-4E93-A48D-B3B09EA4274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6EC029F9-111A-4ECC-8D9B-18043315A812}">
      <dgm:prSet custT="1"/>
      <dgm:spPr/>
      <dgm:t>
        <a:bodyPr/>
        <a:lstStyle/>
        <a:p>
          <a:pPr algn="just" rtl="0"/>
          <a:r>
            <a:rPr lang="pt-BR" sz="2400" dirty="0" smtClean="0"/>
            <a:t>Vinculação da gestante, desde o pré-natal ao local de parto (mapa de vinculação pactuado), em uma rede integrada de cuidados:  </a:t>
          </a:r>
          <a:endParaRPr lang="pt-BR" sz="2400" dirty="0"/>
        </a:p>
      </dgm:t>
    </dgm:pt>
    <dgm:pt modelId="{0ABB86C4-7BDD-490F-B424-4BECD6738EE5}" type="parTrans" cxnId="{5E63F01D-1158-46FE-86A3-953EFCC5ADDF}">
      <dgm:prSet/>
      <dgm:spPr/>
      <dgm:t>
        <a:bodyPr/>
        <a:lstStyle/>
        <a:p>
          <a:pPr algn="just"/>
          <a:endParaRPr lang="pt-BR"/>
        </a:p>
      </dgm:t>
    </dgm:pt>
    <dgm:pt modelId="{2D11734C-A476-42FC-930A-74ABCAD4527B}" type="sibTrans" cxnId="{5E63F01D-1158-46FE-86A3-953EFCC5ADDF}">
      <dgm:prSet/>
      <dgm:spPr/>
      <dgm:t>
        <a:bodyPr/>
        <a:lstStyle/>
        <a:p>
          <a:pPr algn="just"/>
          <a:endParaRPr lang="pt-BR"/>
        </a:p>
      </dgm:t>
    </dgm:pt>
    <dgm:pt modelId="{601F2B76-F05E-40C1-AFFD-B41416D0B3A7}">
      <dgm:prSet custT="1"/>
      <dgm:spPr/>
      <dgm:t>
        <a:bodyPr/>
        <a:lstStyle/>
        <a:p>
          <a:pPr algn="just" rtl="0"/>
          <a:r>
            <a:rPr lang="pt-BR" sz="2200" i="1" dirty="0" smtClean="0"/>
            <a:t>“gestante não peregrina”......”Vaga Sempre”</a:t>
          </a:r>
          <a:endParaRPr lang="pt-BR" sz="2200" dirty="0"/>
        </a:p>
      </dgm:t>
    </dgm:pt>
    <dgm:pt modelId="{A904DA86-9223-444F-BC47-6F9D410CCBCE}" type="parTrans" cxnId="{DCA383E9-0B91-462C-9070-C8DC443FE712}">
      <dgm:prSet/>
      <dgm:spPr/>
      <dgm:t>
        <a:bodyPr/>
        <a:lstStyle/>
        <a:p>
          <a:pPr algn="just"/>
          <a:endParaRPr lang="pt-BR"/>
        </a:p>
      </dgm:t>
    </dgm:pt>
    <dgm:pt modelId="{E11876CA-904C-452E-8C7B-CACA2549CB21}" type="sibTrans" cxnId="{DCA383E9-0B91-462C-9070-C8DC443FE712}">
      <dgm:prSet/>
      <dgm:spPr/>
      <dgm:t>
        <a:bodyPr/>
        <a:lstStyle/>
        <a:p>
          <a:pPr algn="just"/>
          <a:endParaRPr lang="pt-BR"/>
        </a:p>
      </dgm:t>
    </dgm:pt>
    <dgm:pt modelId="{30EFE3C5-203E-4A22-A5AB-BBA625829466}">
      <dgm:prSet custT="1"/>
      <dgm:spPr/>
      <dgm:t>
        <a:bodyPr/>
        <a:lstStyle/>
        <a:p>
          <a:pPr algn="just" rtl="0"/>
          <a:r>
            <a:rPr lang="pt-BR" sz="2400" dirty="0" smtClean="0"/>
            <a:t>Acesso e qualidade do cuidado - Acolhimento com classificação do risco em rede, boas práticas de atenção ao parto e nascimento, com ambiência adequada</a:t>
          </a:r>
          <a:endParaRPr lang="pt-BR" sz="2400" dirty="0"/>
        </a:p>
      </dgm:t>
    </dgm:pt>
    <dgm:pt modelId="{F6470355-4415-4BE1-8B40-FB1DE48D832E}" type="parTrans" cxnId="{696AEE68-6F1C-4BE9-BBA8-9508BB608D58}">
      <dgm:prSet/>
      <dgm:spPr/>
      <dgm:t>
        <a:bodyPr/>
        <a:lstStyle/>
        <a:p>
          <a:pPr algn="just"/>
          <a:endParaRPr lang="pt-BR"/>
        </a:p>
      </dgm:t>
    </dgm:pt>
    <dgm:pt modelId="{C2915CCB-FE63-4D7C-BC85-9D93DDA16427}" type="sibTrans" cxnId="{696AEE68-6F1C-4BE9-BBA8-9508BB608D58}">
      <dgm:prSet/>
      <dgm:spPr/>
      <dgm:t>
        <a:bodyPr/>
        <a:lstStyle/>
        <a:p>
          <a:pPr algn="just"/>
          <a:endParaRPr lang="pt-BR"/>
        </a:p>
      </dgm:t>
    </dgm:pt>
    <dgm:pt modelId="{45C54453-BFE8-40AB-8444-7A68849C8FC5}">
      <dgm:prSet custT="1"/>
      <dgm:spPr/>
      <dgm:t>
        <a:bodyPr/>
        <a:lstStyle/>
        <a:p>
          <a:pPr algn="just" rtl="0"/>
          <a:r>
            <a:rPr lang="pt-BR" sz="2400" dirty="0" smtClean="0"/>
            <a:t>Garantia do direito a acompanhante de livre escolha da mulher;</a:t>
          </a:r>
          <a:endParaRPr lang="pt-BR" sz="2400" dirty="0"/>
        </a:p>
      </dgm:t>
    </dgm:pt>
    <dgm:pt modelId="{FBE21F21-5C18-48D8-8E29-DA510F8F2FFC}" type="parTrans" cxnId="{04DA9D3E-AC21-49D0-8478-47ADC02B83A6}">
      <dgm:prSet/>
      <dgm:spPr/>
      <dgm:t>
        <a:bodyPr/>
        <a:lstStyle/>
        <a:p>
          <a:pPr algn="just"/>
          <a:endParaRPr lang="pt-BR"/>
        </a:p>
      </dgm:t>
    </dgm:pt>
    <dgm:pt modelId="{B018822E-1974-4988-8711-021430D5D5F1}" type="sibTrans" cxnId="{04DA9D3E-AC21-49D0-8478-47ADC02B83A6}">
      <dgm:prSet/>
      <dgm:spPr/>
      <dgm:t>
        <a:bodyPr/>
        <a:lstStyle/>
        <a:p>
          <a:pPr algn="just"/>
          <a:endParaRPr lang="pt-BR"/>
        </a:p>
      </dgm:t>
    </dgm:pt>
    <dgm:pt modelId="{8D376225-030D-4376-A548-84F998552B57}" type="pres">
      <dgm:prSet presAssocID="{BAC2E641-1A04-4E93-A48D-B3B09EA42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F9D5B4-6177-470F-8800-0E7241C43001}" type="pres">
      <dgm:prSet presAssocID="{6EC029F9-111A-4ECC-8D9B-18043315A8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B5A3A-BA2D-4AB2-8B3F-B32BDFBBB00C}" type="pres">
      <dgm:prSet presAssocID="{6EC029F9-111A-4ECC-8D9B-18043315A8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C35A3-64CE-4EED-88D2-65F4A66A8C7F}" type="pres">
      <dgm:prSet presAssocID="{30EFE3C5-203E-4A22-A5AB-BBA625829466}" presName="parentText" presStyleLbl="node1" presStyleIdx="1" presStyleCnt="3" custLinFactY="-55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93CD99-1D6E-4AEB-AAE5-B1A3BAC89365}" type="pres">
      <dgm:prSet presAssocID="{C2915CCB-FE63-4D7C-BC85-9D93DDA16427}" presName="spacer" presStyleCnt="0"/>
      <dgm:spPr/>
      <dgm:t>
        <a:bodyPr/>
        <a:lstStyle/>
        <a:p>
          <a:endParaRPr lang="pt-BR"/>
        </a:p>
      </dgm:t>
    </dgm:pt>
    <dgm:pt modelId="{FE613D1D-2C8C-4FE0-A041-83990CEC972F}" type="pres">
      <dgm:prSet presAssocID="{45C54453-BFE8-40AB-8444-7A68849C8F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4EA239-B4FB-4E26-882A-EB64F4DA11CC}" type="presOf" srcId="{6EC029F9-111A-4ECC-8D9B-18043315A812}" destId="{9BF9D5B4-6177-470F-8800-0E7241C43001}" srcOrd="0" destOrd="0" presId="urn:microsoft.com/office/officeart/2005/8/layout/vList2"/>
    <dgm:cxn modelId="{B360AC88-79F5-4D08-B78A-177A3E619EFC}" type="presOf" srcId="{601F2B76-F05E-40C1-AFFD-B41416D0B3A7}" destId="{73CB5A3A-BA2D-4AB2-8B3F-B32BDFBBB00C}" srcOrd="0" destOrd="0" presId="urn:microsoft.com/office/officeart/2005/8/layout/vList2"/>
    <dgm:cxn modelId="{0B4EFBA5-D3D3-42D8-A659-DF3FEE81A855}" type="presOf" srcId="{BAC2E641-1A04-4E93-A48D-B3B09EA4274B}" destId="{8D376225-030D-4376-A548-84F998552B57}" srcOrd="0" destOrd="0" presId="urn:microsoft.com/office/officeart/2005/8/layout/vList2"/>
    <dgm:cxn modelId="{696AEE68-6F1C-4BE9-BBA8-9508BB608D58}" srcId="{BAC2E641-1A04-4E93-A48D-B3B09EA4274B}" destId="{30EFE3C5-203E-4A22-A5AB-BBA625829466}" srcOrd="1" destOrd="0" parTransId="{F6470355-4415-4BE1-8B40-FB1DE48D832E}" sibTransId="{C2915CCB-FE63-4D7C-BC85-9D93DDA16427}"/>
    <dgm:cxn modelId="{8B4A92EB-355C-4EC7-A086-0F2FB3BDBAE6}" type="presOf" srcId="{30EFE3C5-203E-4A22-A5AB-BBA625829466}" destId="{2C3C35A3-64CE-4EED-88D2-65F4A66A8C7F}" srcOrd="0" destOrd="0" presId="urn:microsoft.com/office/officeart/2005/8/layout/vList2"/>
    <dgm:cxn modelId="{DCA383E9-0B91-462C-9070-C8DC443FE712}" srcId="{6EC029F9-111A-4ECC-8D9B-18043315A812}" destId="{601F2B76-F05E-40C1-AFFD-B41416D0B3A7}" srcOrd="0" destOrd="0" parTransId="{A904DA86-9223-444F-BC47-6F9D410CCBCE}" sibTransId="{E11876CA-904C-452E-8C7B-CACA2549CB21}"/>
    <dgm:cxn modelId="{B7C7C9A4-697D-4BC7-9110-86BD189698F8}" type="presOf" srcId="{45C54453-BFE8-40AB-8444-7A68849C8FC5}" destId="{FE613D1D-2C8C-4FE0-A041-83990CEC972F}" srcOrd="0" destOrd="0" presId="urn:microsoft.com/office/officeart/2005/8/layout/vList2"/>
    <dgm:cxn modelId="{04DA9D3E-AC21-49D0-8478-47ADC02B83A6}" srcId="{BAC2E641-1A04-4E93-A48D-B3B09EA4274B}" destId="{45C54453-BFE8-40AB-8444-7A68849C8FC5}" srcOrd="2" destOrd="0" parTransId="{FBE21F21-5C18-48D8-8E29-DA510F8F2FFC}" sibTransId="{B018822E-1974-4988-8711-021430D5D5F1}"/>
    <dgm:cxn modelId="{5E63F01D-1158-46FE-86A3-953EFCC5ADDF}" srcId="{BAC2E641-1A04-4E93-A48D-B3B09EA4274B}" destId="{6EC029F9-111A-4ECC-8D9B-18043315A812}" srcOrd="0" destOrd="0" parTransId="{0ABB86C4-7BDD-490F-B424-4BECD6738EE5}" sibTransId="{2D11734C-A476-42FC-930A-74ABCAD4527B}"/>
    <dgm:cxn modelId="{558FBAE9-9D53-43FD-B9A5-F63E8DA59405}" type="presParOf" srcId="{8D376225-030D-4376-A548-84F998552B57}" destId="{9BF9D5B4-6177-470F-8800-0E7241C43001}" srcOrd="0" destOrd="0" presId="urn:microsoft.com/office/officeart/2005/8/layout/vList2"/>
    <dgm:cxn modelId="{74AC90EF-AA73-46A3-88D3-FDA8ABF5F5BC}" type="presParOf" srcId="{8D376225-030D-4376-A548-84F998552B57}" destId="{73CB5A3A-BA2D-4AB2-8B3F-B32BDFBBB00C}" srcOrd="1" destOrd="0" presId="urn:microsoft.com/office/officeart/2005/8/layout/vList2"/>
    <dgm:cxn modelId="{A5BA9034-290F-4238-A100-60B61D508007}" type="presParOf" srcId="{8D376225-030D-4376-A548-84F998552B57}" destId="{2C3C35A3-64CE-4EED-88D2-65F4A66A8C7F}" srcOrd="2" destOrd="0" presId="urn:microsoft.com/office/officeart/2005/8/layout/vList2"/>
    <dgm:cxn modelId="{60E3C5CC-6E6C-4B0C-A530-91A338CF3449}" type="presParOf" srcId="{8D376225-030D-4376-A548-84F998552B57}" destId="{7993CD99-1D6E-4AEB-AAE5-B1A3BAC89365}" srcOrd="3" destOrd="0" presId="urn:microsoft.com/office/officeart/2005/8/layout/vList2"/>
    <dgm:cxn modelId="{25DAA6E4-D003-4743-A269-194E9D0D172D}" type="presParOf" srcId="{8D376225-030D-4376-A548-84F998552B57}" destId="{FE613D1D-2C8C-4FE0-A041-83990CEC97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9F0A34-9EEE-41D1-899D-B9E0E0E809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9AE636-804B-4803-8CA8-AB87C9BC2A9B}">
      <dgm:prSet custT="1"/>
      <dgm:spPr/>
      <dgm:t>
        <a:bodyPr/>
        <a:lstStyle/>
        <a:p>
          <a:pPr algn="ctr" rtl="0"/>
          <a:r>
            <a:rPr lang="pt-BR" sz="2800" b="1" spc="50" dirty="0" smtClean="0">
              <a:ln w="1143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DESAFIOS AMPLIAÇÃO REDE CEGONHA</a:t>
          </a:r>
          <a:endParaRPr lang="pt-BR" sz="2800" dirty="0"/>
        </a:p>
      </dgm:t>
    </dgm:pt>
    <dgm:pt modelId="{78F31484-75D5-42C2-8141-0E5070154C3A}" type="parTrans" cxnId="{8D8B8379-4BBF-4B8E-BBC0-F6E7E2C72794}">
      <dgm:prSet/>
      <dgm:spPr/>
      <dgm:t>
        <a:bodyPr/>
        <a:lstStyle/>
        <a:p>
          <a:endParaRPr lang="pt-BR"/>
        </a:p>
      </dgm:t>
    </dgm:pt>
    <dgm:pt modelId="{22298D62-F5C1-4005-BB6D-7F59A7C2CAE2}" type="sibTrans" cxnId="{8D8B8379-4BBF-4B8E-BBC0-F6E7E2C72794}">
      <dgm:prSet/>
      <dgm:spPr/>
      <dgm:t>
        <a:bodyPr/>
        <a:lstStyle/>
        <a:p>
          <a:endParaRPr lang="pt-BR"/>
        </a:p>
      </dgm:t>
    </dgm:pt>
    <dgm:pt modelId="{8A3EBF06-F5FC-45B3-910A-DBDF1DFB6AEF}" type="pres">
      <dgm:prSet presAssocID="{AA9F0A34-9EEE-41D1-899D-B9E0E0E809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C7F23B-F6B7-4F03-B194-B0941F3C88E1}" type="pres">
      <dgm:prSet presAssocID="{B09AE636-804B-4803-8CA8-AB87C9BC2A9B}" presName="parentText" presStyleLbl="node1" presStyleIdx="0" presStyleCnt="1" custScaleY="49710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8B8379-4BBF-4B8E-BBC0-F6E7E2C72794}" srcId="{AA9F0A34-9EEE-41D1-899D-B9E0E0E8098E}" destId="{B09AE636-804B-4803-8CA8-AB87C9BC2A9B}" srcOrd="0" destOrd="0" parTransId="{78F31484-75D5-42C2-8141-0E5070154C3A}" sibTransId="{22298D62-F5C1-4005-BB6D-7F59A7C2CAE2}"/>
    <dgm:cxn modelId="{91DB58C2-A25D-4CA4-BA9A-9CD211C920F7}" type="presOf" srcId="{B09AE636-804B-4803-8CA8-AB87C9BC2A9B}" destId="{ECC7F23B-F6B7-4F03-B194-B0941F3C88E1}" srcOrd="0" destOrd="0" presId="urn:microsoft.com/office/officeart/2005/8/layout/vList2"/>
    <dgm:cxn modelId="{21A358CD-51F5-4A71-9DF2-2A9643867813}" type="presOf" srcId="{AA9F0A34-9EEE-41D1-899D-B9E0E0E8098E}" destId="{8A3EBF06-F5FC-45B3-910A-DBDF1DFB6AEF}" srcOrd="0" destOrd="0" presId="urn:microsoft.com/office/officeart/2005/8/layout/vList2"/>
    <dgm:cxn modelId="{AE1A0A89-1ED2-4559-AABE-2B0D429A22CA}" type="presParOf" srcId="{8A3EBF06-F5FC-45B3-910A-DBDF1DFB6AEF}" destId="{ECC7F23B-F6B7-4F03-B194-B0941F3C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89641-D92B-482A-81D8-C428ADFEC3EC}">
      <dsp:nvSpPr>
        <dsp:cNvPr id="0" name=""/>
        <dsp:cNvSpPr/>
      </dsp:nvSpPr>
      <dsp:spPr>
        <a:xfrm>
          <a:off x="0" y="891"/>
          <a:ext cx="7850832" cy="83010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Número de óbitos maternos em determinado período e local de residência</a:t>
          </a:r>
          <a:endParaRPr lang="pt-BR" sz="2400" b="1" kern="1200" dirty="0"/>
        </a:p>
      </dsp:txBody>
      <dsp:txXfrm>
        <a:off x="40522" y="41413"/>
        <a:ext cx="7769788" cy="74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AB60F-AAF6-44E0-9BD0-696D55106837}">
      <dsp:nvSpPr>
        <dsp:cNvPr id="0" name=""/>
        <dsp:cNvSpPr/>
      </dsp:nvSpPr>
      <dsp:spPr>
        <a:xfrm>
          <a:off x="0" y="1650011"/>
          <a:ext cx="8281293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720" tIns="1353820" rIns="64272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Elevadas taxas de morbimortalidade materna e infantil, sobretudo a neonatal</a:t>
          </a:r>
          <a:endParaRPr lang="pt-B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Rede de atenção fragmentada e pouco resolutiva</a:t>
          </a:r>
          <a:endParaRPr lang="pt-BR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chemeClr val="tx1"/>
              </a:solidFill>
            </a:rPr>
            <a:t>Modelo inadequado de atenção, não respeitando as evidências científicas, os princípios de humanização do cuidado e os direitos da mulher e da criança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0" y="1650011"/>
        <a:ext cx="8281293" cy="3276000"/>
      </dsp:txXfrm>
    </dsp:sp>
    <dsp:sp modelId="{6B7CAF5F-EA8A-4A75-A62E-E43815C7F189}">
      <dsp:nvSpPr>
        <dsp:cNvPr id="0" name=""/>
        <dsp:cNvSpPr/>
      </dsp:nvSpPr>
      <dsp:spPr>
        <a:xfrm>
          <a:off x="414064" y="690611"/>
          <a:ext cx="5796905" cy="191880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109" tIns="0" rIns="21910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Ainda identifica-se:</a:t>
          </a:r>
          <a:endParaRPr lang="pt-BR" sz="2400" kern="1200" dirty="0"/>
        </a:p>
      </dsp:txBody>
      <dsp:txXfrm>
        <a:off x="507732" y="784279"/>
        <a:ext cx="5609569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767E-4257-4978-8F49-68AFB365EC31}">
      <dsp:nvSpPr>
        <dsp:cNvPr id="0" name=""/>
        <dsp:cNvSpPr/>
      </dsp:nvSpPr>
      <dsp:spPr>
        <a:xfrm>
          <a:off x="0" y="1582306"/>
          <a:ext cx="8107362" cy="312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221" tIns="1353820" rIns="629221" bIns="199136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i="1" kern="1200" dirty="0" smtClean="0">
              <a:latin typeface="Bodoni MT Condensed" panose="02070606080606020203" pitchFamily="18" charset="0"/>
            </a:rPr>
            <a:t>Às mulheres: </a:t>
          </a:r>
          <a:r>
            <a:rPr lang="pt-BR" sz="2800" i="1" kern="1200" dirty="0" smtClean="0">
              <a:latin typeface="Bodoni MT Condensed" panose="02070606080606020203" pitchFamily="18" charset="0"/>
            </a:rPr>
            <a:t>o direito ao planejamento reprodutivo e à atenção humanizada à gravidez, ao parto e ao puerpério.</a:t>
          </a:r>
          <a:endParaRPr lang="pt-BR" sz="2800" i="1" kern="1200" dirty="0">
            <a:latin typeface="Bodoni MT Condensed" panose="02070606080606020203" pitchFamily="18" charset="0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i="1" kern="1200" dirty="0" smtClean="0">
              <a:latin typeface="Bodoni MT Condensed" panose="02070606080606020203" pitchFamily="18" charset="0"/>
            </a:rPr>
            <a:t>Às crianças: </a:t>
          </a:r>
          <a:r>
            <a:rPr lang="pt-BR" sz="2800" b="0" i="1" kern="1200" dirty="0" smtClean="0">
              <a:latin typeface="Bodoni MT Condensed" panose="02070606080606020203" pitchFamily="18" charset="0"/>
            </a:rPr>
            <a:t>o d</a:t>
          </a:r>
          <a:r>
            <a:rPr lang="pt-BR" sz="2800" i="1" kern="1200" dirty="0" smtClean="0">
              <a:latin typeface="Bodoni MT Condensed" panose="02070606080606020203" pitchFamily="18" charset="0"/>
            </a:rPr>
            <a:t>ireito ao nascimento seguro e ao crescimento e ao desenvolvimento  saudáveis. </a:t>
          </a:r>
          <a:endParaRPr lang="pt-BR" sz="2800" i="1" kern="1200" dirty="0">
            <a:latin typeface="Bodoni MT Condensed" panose="02070606080606020203" pitchFamily="18" charset="0"/>
          </a:endParaRPr>
        </a:p>
      </dsp:txBody>
      <dsp:txXfrm>
        <a:off x="0" y="1582306"/>
        <a:ext cx="8107362" cy="3122437"/>
      </dsp:txXfrm>
    </dsp:sp>
    <dsp:sp modelId="{19C7AF01-94B9-45A5-8E52-A8E83BB63352}">
      <dsp:nvSpPr>
        <dsp:cNvPr id="0" name=""/>
        <dsp:cNvSpPr/>
      </dsp:nvSpPr>
      <dsp:spPr>
        <a:xfrm>
          <a:off x="405368" y="622906"/>
          <a:ext cx="5675154" cy="191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4507" tIns="0" rIns="214507" bIns="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+mj-lt"/>
            </a:rPr>
            <a:t>Estratégia do Ministério da Saúde que visa organizar uma rede de cuidados que assegure:</a:t>
          </a:r>
          <a:endParaRPr lang="pt-BR" sz="2800" kern="1200" dirty="0">
            <a:latin typeface="+mj-lt"/>
          </a:endParaRPr>
        </a:p>
      </dsp:txBody>
      <dsp:txXfrm>
        <a:off x="499036" y="716574"/>
        <a:ext cx="5487818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32C7-8280-4113-9C64-978152B2A210}">
      <dsp:nvSpPr>
        <dsp:cNvPr id="0" name=""/>
        <dsp:cNvSpPr/>
      </dsp:nvSpPr>
      <dsp:spPr>
        <a:xfrm>
          <a:off x="0" y="394757"/>
          <a:ext cx="75608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99819-F55F-457B-B6FD-8C9C7B3B4B60}">
      <dsp:nvSpPr>
        <dsp:cNvPr id="0" name=""/>
        <dsp:cNvSpPr/>
      </dsp:nvSpPr>
      <dsp:spPr>
        <a:xfrm>
          <a:off x="378042" y="129077"/>
          <a:ext cx="529258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1 – Pré-natal</a:t>
          </a:r>
          <a:endParaRPr lang="pt-BR" sz="1800" kern="1200"/>
        </a:p>
      </dsp:txBody>
      <dsp:txXfrm>
        <a:off x="403981" y="155016"/>
        <a:ext cx="5240710" cy="479482"/>
      </dsp:txXfrm>
    </dsp:sp>
    <dsp:sp modelId="{40173694-E52E-4CFB-8C17-4AA9F4A6B9B5}">
      <dsp:nvSpPr>
        <dsp:cNvPr id="0" name=""/>
        <dsp:cNvSpPr/>
      </dsp:nvSpPr>
      <dsp:spPr>
        <a:xfrm>
          <a:off x="0" y="1211237"/>
          <a:ext cx="7560840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74904" rIns="5868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2.1 – Casa da Gestante Bebê e Puérpera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2.2 – Centro de Parto Normal</a:t>
          </a:r>
          <a:endParaRPr lang="pt-B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2.3 – Ambiência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2.4 – Boas Práticas</a:t>
          </a:r>
          <a:endParaRPr lang="pt-BR" sz="1800" kern="1200"/>
        </a:p>
      </dsp:txBody>
      <dsp:txXfrm>
        <a:off x="0" y="1211237"/>
        <a:ext cx="7560840" cy="1644300"/>
      </dsp:txXfrm>
    </dsp:sp>
    <dsp:sp modelId="{9164FA5A-AFF5-414F-9079-A44603335B5B}">
      <dsp:nvSpPr>
        <dsp:cNvPr id="0" name=""/>
        <dsp:cNvSpPr/>
      </dsp:nvSpPr>
      <dsp:spPr>
        <a:xfrm>
          <a:off x="378042" y="945557"/>
          <a:ext cx="529258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2 – Parto e Nascimento</a:t>
          </a:r>
          <a:endParaRPr lang="pt-BR" sz="1800" kern="1200"/>
        </a:p>
      </dsp:txBody>
      <dsp:txXfrm>
        <a:off x="403981" y="971496"/>
        <a:ext cx="5240710" cy="479482"/>
      </dsp:txXfrm>
    </dsp:sp>
    <dsp:sp modelId="{7C563348-F733-4587-A748-0BC226461714}">
      <dsp:nvSpPr>
        <dsp:cNvPr id="0" name=""/>
        <dsp:cNvSpPr/>
      </dsp:nvSpPr>
      <dsp:spPr>
        <a:xfrm>
          <a:off x="0" y="3218418"/>
          <a:ext cx="756084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74904" rIns="58680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3.1 – Acompanhamento de criança de 0 a 2 anos / Triagem Neonatal</a:t>
          </a:r>
          <a:endParaRPr lang="pt-BR" sz="1800" kern="1200" dirty="0"/>
        </a:p>
      </dsp:txBody>
      <dsp:txXfrm>
        <a:off x="0" y="3218418"/>
        <a:ext cx="7560840" cy="1020600"/>
      </dsp:txXfrm>
    </dsp:sp>
    <dsp:sp modelId="{070A7F09-D8D9-4C6D-B27E-FCE86C14D704}">
      <dsp:nvSpPr>
        <dsp:cNvPr id="0" name=""/>
        <dsp:cNvSpPr/>
      </dsp:nvSpPr>
      <dsp:spPr>
        <a:xfrm>
          <a:off x="378042" y="2952737"/>
          <a:ext cx="529258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 – Puerpério e Criança</a:t>
          </a:r>
          <a:endParaRPr lang="pt-BR" sz="1800" kern="1200" dirty="0"/>
        </a:p>
      </dsp:txBody>
      <dsp:txXfrm>
        <a:off x="403981" y="2978676"/>
        <a:ext cx="5240710" cy="479482"/>
      </dsp:txXfrm>
    </dsp:sp>
    <dsp:sp modelId="{A74CD809-96BC-4739-A808-CC2810E02F48}">
      <dsp:nvSpPr>
        <dsp:cNvPr id="0" name=""/>
        <dsp:cNvSpPr/>
      </dsp:nvSpPr>
      <dsp:spPr>
        <a:xfrm>
          <a:off x="0" y="4601898"/>
          <a:ext cx="75608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E6F01-ABB3-41E0-B6F8-8A15AC416D53}">
      <dsp:nvSpPr>
        <dsp:cNvPr id="0" name=""/>
        <dsp:cNvSpPr/>
      </dsp:nvSpPr>
      <dsp:spPr>
        <a:xfrm>
          <a:off x="378042" y="4336218"/>
          <a:ext cx="529258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4 – Transporte Sanitário e Regulação</a:t>
          </a:r>
          <a:endParaRPr lang="pt-BR" sz="1800" kern="1200"/>
        </a:p>
      </dsp:txBody>
      <dsp:txXfrm>
        <a:off x="403981" y="4362157"/>
        <a:ext cx="5240710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9D5B4-6177-470F-8800-0E7241C43001}">
      <dsp:nvSpPr>
        <dsp:cNvPr id="0" name=""/>
        <dsp:cNvSpPr/>
      </dsp:nvSpPr>
      <dsp:spPr>
        <a:xfrm>
          <a:off x="0" y="13857"/>
          <a:ext cx="8064895" cy="1326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Vinculação da gestante, desde o pré-natal ao local de parto (mapa de vinculação pactuado), em uma rede integrada de cuidados:  </a:t>
          </a:r>
          <a:endParaRPr lang="pt-BR" sz="2400" kern="1200" dirty="0"/>
        </a:p>
      </dsp:txBody>
      <dsp:txXfrm>
        <a:off x="64768" y="78625"/>
        <a:ext cx="7935359" cy="1197244"/>
      </dsp:txXfrm>
    </dsp:sp>
    <dsp:sp modelId="{73CB5A3A-BA2D-4AB2-8B3F-B32BDFBBB00C}">
      <dsp:nvSpPr>
        <dsp:cNvPr id="0" name=""/>
        <dsp:cNvSpPr/>
      </dsp:nvSpPr>
      <dsp:spPr>
        <a:xfrm>
          <a:off x="0" y="1340638"/>
          <a:ext cx="8064895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7940" rIns="156464" bIns="27940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i="1" kern="1200" dirty="0" smtClean="0"/>
            <a:t>“gestante não peregrina”......”Vaga Sempre”</a:t>
          </a:r>
          <a:endParaRPr lang="pt-BR" sz="2200" kern="1200" dirty="0"/>
        </a:p>
      </dsp:txBody>
      <dsp:txXfrm>
        <a:off x="0" y="1340638"/>
        <a:ext cx="8064895" cy="695520"/>
      </dsp:txXfrm>
    </dsp:sp>
    <dsp:sp modelId="{2C3C35A3-64CE-4EED-88D2-65F4A66A8C7F}">
      <dsp:nvSpPr>
        <dsp:cNvPr id="0" name=""/>
        <dsp:cNvSpPr/>
      </dsp:nvSpPr>
      <dsp:spPr>
        <a:xfrm>
          <a:off x="0" y="1841574"/>
          <a:ext cx="8064895" cy="1326780"/>
        </a:xfrm>
        <a:prstGeom prst="roundRect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Acesso e qualidade do cuidado - Acolhimento com classificação do risco em rede, boas práticas de atenção ao parto e nascimento, com ambiência adequada</a:t>
          </a:r>
          <a:endParaRPr lang="pt-BR" sz="2400" kern="1200" dirty="0"/>
        </a:p>
      </dsp:txBody>
      <dsp:txXfrm>
        <a:off x="64768" y="1906342"/>
        <a:ext cx="7935359" cy="1197244"/>
      </dsp:txXfrm>
    </dsp:sp>
    <dsp:sp modelId="{FE613D1D-2C8C-4FE0-A041-83990CEC972F}">
      <dsp:nvSpPr>
        <dsp:cNvPr id="0" name=""/>
        <dsp:cNvSpPr/>
      </dsp:nvSpPr>
      <dsp:spPr>
        <a:xfrm>
          <a:off x="0" y="3483897"/>
          <a:ext cx="8064895" cy="1326780"/>
        </a:xfrm>
        <a:prstGeom prst="round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Garantia do direito a acompanhante de livre escolha da mulher;</a:t>
          </a:r>
          <a:endParaRPr lang="pt-BR" sz="2400" kern="1200" dirty="0"/>
        </a:p>
      </dsp:txBody>
      <dsp:txXfrm>
        <a:off x="64768" y="3548665"/>
        <a:ext cx="7935359" cy="1197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F23B-F6B7-4F03-B194-B0941F3C88E1}">
      <dsp:nvSpPr>
        <dsp:cNvPr id="0" name=""/>
        <dsp:cNvSpPr/>
      </dsp:nvSpPr>
      <dsp:spPr>
        <a:xfrm>
          <a:off x="0" y="611464"/>
          <a:ext cx="5364163" cy="1568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pc="50" dirty="0" smtClean="0">
              <a:ln w="11430"/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DESAFIOS AMPLIAÇÃO REDE CEGONHA</a:t>
          </a:r>
          <a:endParaRPr lang="pt-BR" sz="2800" kern="1200" dirty="0"/>
        </a:p>
      </dsp:txBody>
      <dsp:txXfrm>
        <a:off x="76584" y="688048"/>
        <a:ext cx="5210995" cy="141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54CB8B-951A-4417-A8EF-514B0A62C904}" type="datetimeFigureOut">
              <a:rPr lang="pt-BR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63FA68-6C8B-42E2-A459-8F480D56A3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28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12C0E7-879A-4081-9EAA-C70E6065DEDE}" type="datetimeFigureOut">
              <a:rPr lang="pt-BR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A5B2C4-B24C-4FBB-9AD8-6632E5FC8B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6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15DFF6-D47A-4CFF-81BA-DDAEBD0AE601}" type="slidenum">
              <a:rPr lang="en-US" altLang="pt-BR" sz="1200" smtClean="0"/>
              <a:pPr/>
              <a:t>10</a:t>
            </a:fld>
            <a:endParaRPr lang="en-US" altLang="pt-B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E824-CB82-43B0-A289-CF81791F111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4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5D0B9-FD51-4DF4-A1B0-263BEB88A983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51BFD-0BF5-4F13-AB46-B961A2365B4B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99347-6CF9-47FF-AB5F-E6BFA1463D2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2B55F-014E-424A-AE8C-5CE2A949246F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C2082-97FA-49E6-BD74-47589B287AB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4322-CD38-499C-9E97-9F7AE9CF2D97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0E7EE-A0ED-4751-B85B-F409B4004FC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8BD1-68D9-447C-8344-A0E55D16DDBE}" type="datetimeFigureOut">
              <a:rPr lang="pt-BR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D030-FA05-46F8-BDB0-A65DE7536B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45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5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8CB4B-F1BE-4DF0-870A-ED9A090A89E7}" type="datetime1">
              <a:rPr lang="pt-BR" smtClean="0"/>
              <a:pPr/>
              <a:t>23/08/2018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9EE56-62E2-46AD-8673-05FCD73F7D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79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D6D0F-588B-44C7-B129-9E934C5A89D6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22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B82A8-1516-4BC8-BE08-8C79E884D4D6}" type="datetime1">
              <a:rPr lang="pt-BR" smtClean="0">
                <a:solidFill>
                  <a:prstClr val="white"/>
                </a:solidFill>
              </a:rPr>
              <a:pPr/>
              <a:t>23/08/2018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7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DEB4A-741A-4370-B249-A73462B274B0}" type="datetime1">
              <a:rPr lang="pt-BR" smtClean="0">
                <a:solidFill>
                  <a:prstClr val="white"/>
                </a:solidFill>
              </a:rPr>
              <a:pPr/>
              <a:t>23/08/2018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661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A3D12-257E-44E2-84AB-6B4277DE2F50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E5096-ED6E-4496-8E75-3922AAA9BBC8}" type="datetime1">
              <a:rPr lang="pt-BR" smtClean="0">
                <a:solidFill>
                  <a:prstClr val="white"/>
                </a:solidFill>
              </a:rPr>
              <a:pPr/>
              <a:t>23/08/2018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684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E6D11-1018-411B-9693-C5EB9123C462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6523-4C1B-49C4-82E7-99E2F18A021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DCE90-1D33-4EF6-8493-60E650BE2606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8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9AD23C-D426-4248-963E-B1257B8BBDCF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4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34BE54-2D08-4F92-A997-10CA6415FE24}" type="datetime1">
              <a:rPr lang="pt-BR" smtClean="0">
                <a:solidFill>
                  <a:prstClr val="white"/>
                </a:solidFill>
              </a:rPr>
              <a:pPr/>
              <a:t>23/08/2018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9EE56-62E2-46AD-8673-05FCD73F7DE0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55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72069-6D14-4C83-BA66-975E7BACFD40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71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593028-350B-4672-A7B3-06322A914DE1}" type="datetime1">
              <a:rPr lang="pt-BR" smtClean="0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08312-8C17-444D-9093-78EE5DAF5F0C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04792-970E-4FF7-A0AF-0B764A7C2BA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8D551-D88E-40A3-B57D-C45E7E484B6D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A954-0485-4B48-BBE7-C298FDC7E6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0C037-C6E2-462A-8F6B-88B42AFC00B9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E9E6-82F2-4ADD-AA56-D38273B4B73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70D74-4981-4BFD-89DF-349C22E8970A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D5BC2-5F41-4D11-A45B-206524C3DB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E2F61-BFAD-489A-8E93-4FDA2AF7699D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ED8F6-ECF1-44A3-99C5-9798774E73E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19AF0-483C-426B-944A-F2509B3E76A1}" type="datetimeFigureOut">
              <a:rPr lang="pt-BR" smtClean="0"/>
              <a:pPr>
                <a:defRPr/>
              </a:pPr>
              <a:t>23/08/2018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318FA5-0F0A-47E3-8261-3AC6E51F6FC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8/23/2018</a:t>
            </a:fld>
            <a:endParaRPr lang="en-US" dirty="0"/>
          </a:p>
        </p:txBody>
      </p:sp>
      <p:pic>
        <p:nvPicPr>
          <p:cNvPr id="9" name="Imagem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76CDB-8E04-4A0E-A171-19E913B0B739}" type="datetime1">
              <a:rPr lang="pt-BR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23/08/2018</a:t>
            </a:fld>
            <a:endParaRPr lang="pt-BR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69EE56-62E2-46AD-8673-05FCD73F7DE0}" type="slidenum">
              <a:rPr lang="pt-BR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FF0066"/>
                </a:solidFill>
              </a:rPr>
              <a:t>Rede Cegonha</a:t>
            </a:r>
            <a:endParaRPr lang="pt-BR" dirty="0">
              <a:solidFill>
                <a:srgbClr val="FF006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pt-BR" sz="2400" dirty="0" smtClean="0"/>
              <a:t>Coordenação Estadual de Saúde da Mulher/Coordenação da Rede Cegonha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88640"/>
            <a:ext cx="1181100" cy="771525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6021288"/>
            <a:ext cx="75152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2800" dirty="0"/>
              <a:t>Causas de óbitos maternos no Amazonas (Janeiro a Junho de 2018)</a:t>
            </a:r>
            <a:endParaRPr lang="pt-BR" altLang="pt-BR" sz="2800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48641"/>
              </p:ext>
            </p:extLst>
          </p:nvPr>
        </p:nvGraphicFramePr>
        <p:xfrm>
          <a:off x="539750" y="1844675"/>
          <a:ext cx="7704658" cy="387825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192490"/>
                <a:gridCol w="1512168"/>
              </a:tblGrid>
              <a:tr h="27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CAUSA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QUANTIDADE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Aborto NE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Complicação anestésica durante trabalho de parto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Complicação no puerpério NCOP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Mola Hidatiforme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Hipertensão pré-existente complicação grave no parto e puerpério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Eclampsia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Complicação Venosa na gravidez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Anormalidades da Contração Uterina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Infecção puerperal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Outras Infecções puerperais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Morte Obstétrica de Causa NE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67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Outras doenças maternas / complicação parto e puerpério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27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  <p:sp>
        <p:nvSpPr>
          <p:cNvPr id="17458" name="Caixa de Texto 2"/>
          <p:cNvSpPr txBox="1">
            <a:spLocks noChangeArrowheads="1"/>
          </p:cNvSpPr>
          <p:nvPr/>
        </p:nvSpPr>
        <p:spPr bwMode="auto">
          <a:xfrm>
            <a:off x="539750" y="5805488"/>
            <a:ext cx="32400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altLang="pt-BR" sz="1100">
                <a:ea typeface="Calibri" pitchFamily="34" charset="0"/>
                <a:cs typeface="Times New Roman" pitchFamily="18" charset="0"/>
              </a:rPr>
              <a:t>Fonte:SIM-AM/NUSI/ASTEC-SASS/FVS-AM</a:t>
            </a:r>
            <a:endParaRPr lang="pt-BR" altLang="pt-B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8808302"/>
              </p:ext>
            </p:extLst>
          </p:nvPr>
        </p:nvGraphicFramePr>
        <p:xfrm>
          <a:off x="2843808" y="1484784"/>
          <a:ext cx="554461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Indicadores da Rede Cegonha - Criança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20072" y="1628800"/>
            <a:ext cx="27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/>
              <a:t>Taxa de mortalidade infantil</a:t>
            </a:r>
          </a:p>
        </p:txBody>
      </p:sp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569234"/>
              </p:ext>
            </p:extLst>
          </p:nvPr>
        </p:nvGraphicFramePr>
        <p:xfrm>
          <a:off x="457200" y="2420888"/>
          <a:ext cx="7620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16,8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17,2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15,8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15,6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15,9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16,2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3198" y="476672"/>
            <a:ext cx="8095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Taxa de Mortalidade Infantil</a:t>
            </a:r>
          </a:p>
          <a:p>
            <a:pPr algn="ctr"/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Segundo Faixa Etária, AM </a:t>
            </a:r>
          </a:p>
          <a:p>
            <a:pPr algn="ctr"/>
            <a:endParaRPr lang="pt-BR" sz="2600" b="1" dirty="0">
              <a:latin typeface="+mj-lt"/>
              <a:cs typeface="Arial" panose="020B0604020202020204" pitchFamily="34" charset="0"/>
            </a:endParaRPr>
          </a:p>
          <a:p>
            <a:pPr algn="ctr"/>
            <a:endParaRPr lang="pt-BR" sz="2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99752" y="5935212"/>
            <a:ext cx="1782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>
                <a:latin typeface="+mj-lt"/>
                <a:cs typeface="Arial" panose="020B0604020202020204" pitchFamily="34" charset="0"/>
              </a:rPr>
              <a:t>FONTE:SIM/SINASC/NUSI/FVS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8477" y="6273766"/>
            <a:ext cx="861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latin typeface="+mj-lt"/>
                <a:cs typeface="Arial" panose="020B0604020202020204" pitchFamily="34" charset="0"/>
              </a:rPr>
              <a:t>OBS: DBF </a:t>
            </a:r>
            <a:r>
              <a:rPr lang="pt-BR" sz="900" b="1" dirty="0">
                <a:latin typeface="+mj-lt"/>
                <a:cs typeface="Arial" panose="020B0604020202020204" pitchFamily="34" charset="0"/>
              </a:rPr>
              <a:t>DO SIM DE 2014 E 2015 DE 31/03/2017 E </a:t>
            </a:r>
            <a:r>
              <a:rPr lang="pt-BR" sz="900" b="1" dirty="0" smtClean="0">
                <a:latin typeface="+mj-lt"/>
                <a:cs typeface="Arial" panose="020B0604020202020204" pitchFamily="34" charset="0"/>
              </a:rPr>
              <a:t>DE 2016 </a:t>
            </a:r>
            <a:r>
              <a:rPr lang="pt-BR" sz="900" b="1" dirty="0">
                <a:latin typeface="+mj-lt"/>
                <a:cs typeface="Arial" panose="020B0604020202020204" pitchFamily="34" charset="0"/>
              </a:rPr>
              <a:t>DE 04/07/2017 E </a:t>
            </a:r>
            <a:r>
              <a:rPr lang="pt-BR" sz="900" b="1" dirty="0" smtClean="0">
                <a:latin typeface="+mj-lt"/>
                <a:cs typeface="Arial" panose="020B0604020202020204" pitchFamily="34" charset="0"/>
              </a:rPr>
              <a:t>INDIGENA </a:t>
            </a:r>
            <a:r>
              <a:rPr lang="pt-BR" sz="900" b="1" dirty="0">
                <a:latin typeface="+mj-lt"/>
                <a:cs typeface="Arial" panose="020B0604020202020204" pitchFamily="34" charset="0"/>
              </a:rPr>
              <a:t>DE </a:t>
            </a:r>
            <a:r>
              <a:rPr lang="pt-BR" sz="900" b="1" dirty="0" smtClean="0">
                <a:latin typeface="+mj-lt"/>
                <a:cs typeface="Arial" panose="020B0604020202020204" pitchFamily="34" charset="0"/>
              </a:rPr>
              <a:t>20/01/2017. DBF </a:t>
            </a:r>
            <a:r>
              <a:rPr lang="pt-BR" sz="900" b="1" dirty="0">
                <a:latin typeface="+mj-lt"/>
                <a:cs typeface="Arial" panose="020B0604020202020204" pitchFamily="34" charset="0"/>
              </a:rPr>
              <a:t>DO SINASC DE 2014, 2015 E 2016 DE 31/03/2017 E INDIGENA DE 20/01/2017</a:t>
            </a: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EE56-62E2-46AD-8673-05FCD73F7DE0}" type="slidenum">
              <a:rPr lang="pt-BR" smtClean="0"/>
              <a:pPr/>
              <a:t>12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94445"/>
              </p:ext>
            </p:extLst>
          </p:nvPr>
        </p:nvGraphicFramePr>
        <p:xfrm>
          <a:off x="323526" y="1628800"/>
          <a:ext cx="8208914" cy="4248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50839"/>
                <a:gridCol w="2088708"/>
                <a:gridCol w="564910"/>
                <a:gridCol w="1152128"/>
                <a:gridCol w="1080120"/>
                <a:gridCol w="936104"/>
                <a:gridCol w="936105"/>
              </a:tblGrid>
              <a:tr h="4164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NASCIDOS VIVOS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81405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79968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75805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77006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6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OBITOS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wordArtVert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&lt; 7 D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Nº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3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8,07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8,01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7 - 27D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Nº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3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1,90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28 - &lt;1 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Nº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486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437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454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3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5,46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5,73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4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MENOR DE 1 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Nº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1296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1242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31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15,92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15,53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15,90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2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53672" cy="1143000"/>
          </a:xfrm>
        </p:spPr>
        <p:txBody>
          <a:bodyPr/>
          <a:lstStyle/>
          <a:p>
            <a:pPr algn="r"/>
            <a:r>
              <a:rPr lang="pt-BR" sz="3500" dirty="0">
                <a:solidFill>
                  <a:schemeClr val="tx1"/>
                </a:solidFill>
              </a:rPr>
              <a:t>Indicadores da Rede Cegonha - </a:t>
            </a:r>
            <a:r>
              <a:rPr lang="pt-BR" sz="3500" dirty="0" smtClean="0">
                <a:solidFill>
                  <a:schemeClr val="tx1"/>
                </a:solidFill>
              </a:rPr>
              <a:t>Sorologias</a:t>
            </a:r>
            <a:endParaRPr lang="pt-BR" sz="3500" dirty="0"/>
          </a:p>
        </p:txBody>
      </p:sp>
      <p:grpSp>
        <p:nvGrpSpPr>
          <p:cNvPr id="5" name="Grupo 4"/>
          <p:cNvGrpSpPr/>
          <p:nvPr/>
        </p:nvGrpSpPr>
        <p:grpSpPr>
          <a:xfrm>
            <a:off x="539552" y="2577951"/>
            <a:ext cx="7958336" cy="835379"/>
            <a:chOff x="0" y="0"/>
            <a:chExt cx="7958336" cy="835379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0" y="0"/>
              <a:ext cx="7958336" cy="83537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0780" y="40780"/>
              <a:ext cx="7876776" cy="7538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 smtClean="0"/>
                <a:t>Número de casos novos de sífilis congênita em menores de 1 ano de idade</a:t>
              </a:r>
              <a:endParaRPr lang="pt-BR" kern="1200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3166085" y="4725144"/>
            <a:ext cx="533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/>
              <a:t>Número </a:t>
            </a:r>
            <a:r>
              <a:rPr lang="pt-BR" dirty="0"/>
              <a:t>de casos novos de aids em menores de 5 </a:t>
            </a:r>
            <a:r>
              <a:rPr lang="pt-BR" dirty="0" smtClean="0"/>
              <a:t>anos </a:t>
            </a:r>
            <a:endParaRPr lang="pt-BR" dirty="0"/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18923"/>
              </p:ext>
            </p:extLst>
          </p:nvPr>
        </p:nvGraphicFramePr>
        <p:xfrm>
          <a:off x="768424" y="3407400"/>
          <a:ext cx="7620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161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171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160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360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604</a:t>
                      </a:r>
                      <a:endParaRPr lang="pt-BR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766</a:t>
                      </a:r>
                      <a:endParaRPr lang="pt-BR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93365"/>
              </p:ext>
            </p:extLst>
          </p:nvPr>
        </p:nvGraphicFramePr>
        <p:xfrm>
          <a:off x="768424" y="5279608"/>
          <a:ext cx="7620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84448" y="-27384"/>
            <a:ext cx="7620000" cy="1143000"/>
          </a:xfrm>
        </p:spPr>
        <p:txBody>
          <a:bodyPr/>
          <a:lstStyle/>
          <a:p>
            <a:pPr algn="r"/>
            <a:r>
              <a:rPr lang="pt-BR" sz="2800" b="1" dirty="0">
                <a:solidFill>
                  <a:schemeClr val="tx1"/>
                </a:solidFill>
              </a:rPr>
              <a:t>Leitos </a:t>
            </a:r>
            <a:r>
              <a:rPr lang="pt-BR" sz="2800" b="1" dirty="0" smtClean="0">
                <a:solidFill>
                  <a:schemeClr val="tx1"/>
                </a:solidFill>
              </a:rPr>
              <a:t>por </a:t>
            </a:r>
            <a:r>
              <a:rPr lang="pt-BR" sz="2800" b="1" dirty="0">
                <a:solidFill>
                  <a:schemeClr val="tx1"/>
                </a:solidFill>
              </a:rPr>
              <a:t>Região de </a:t>
            </a:r>
            <a:r>
              <a:rPr lang="pt-BR" sz="2800" b="1" dirty="0" smtClean="0">
                <a:solidFill>
                  <a:schemeClr val="tx1"/>
                </a:solidFill>
              </a:rPr>
              <a:t>Saúde – AM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Diagnóstico</a:t>
            </a: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56707"/>
              </p:ext>
            </p:extLst>
          </p:nvPr>
        </p:nvGraphicFramePr>
        <p:xfrm>
          <a:off x="-2" y="1052732"/>
          <a:ext cx="9144003" cy="5805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634"/>
                <a:gridCol w="674844"/>
                <a:gridCol w="716474"/>
                <a:gridCol w="561238"/>
                <a:gridCol w="561238"/>
                <a:gridCol w="294518"/>
                <a:gridCol w="576064"/>
                <a:gridCol w="108602"/>
                <a:gridCol w="323446"/>
                <a:gridCol w="504056"/>
                <a:gridCol w="157650"/>
                <a:gridCol w="346406"/>
                <a:gridCol w="504056"/>
                <a:gridCol w="131706"/>
                <a:gridCol w="372350"/>
                <a:gridCol w="117242"/>
                <a:gridCol w="386814"/>
                <a:gridCol w="556542"/>
                <a:gridCol w="501531"/>
                <a:gridCol w="489592"/>
              </a:tblGrid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ANO: 2016*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8715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Regionais Det-Res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TOTAL DE NV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Pop. </a:t>
                      </a:r>
                      <a:r>
                        <a:rPr lang="pt-BR" sz="1400" u="none" strike="noStrike" dirty="0">
                          <a:effectLst/>
                        </a:rPr>
                        <a:t>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Leito Obstétrico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</a:t>
                      </a:r>
                      <a:r>
                        <a:rPr lang="pt-BR" sz="1400" u="none" strike="noStrike" dirty="0" smtClean="0">
                          <a:effectLst/>
                        </a:rPr>
                        <a:t>Leito GAR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UTI </a:t>
                      </a:r>
                      <a:r>
                        <a:rPr lang="pt-BR" sz="1400" u="none" strike="noStrike" dirty="0">
                          <a:effectLst/>
                        </a:rPr>
                        <a:t>Materna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Leito Neonatal- EXISTENTE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Leito Neonatal - NECESSÁRIO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73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 smtClean="0">
                          <a:effectLst/>
                        </a:rPr>
                        <a:t>Existe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Precisa</a:t>
                      </a:r>
                      <a:r>
                        <a:rPr lang="pt-BR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UTI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 smtClean="0">
                          <a:effectLst/>
                        </a:rPr>
                        <a:t>Existe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Precisa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u="none" strike="noStrike" dirty="0" smtClean="0">
                          <a:effectLst/>
                        </a:rPr>
                        <a:t>Existe</a:t>
                      </a:r>
                      <a:endParaRPr lang="pt-B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Precisa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UTIN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UCINCO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UCINCA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UTIN</a:t>
                      </a:r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UCINCO</a:t>
                      </a:r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UCINCA</a:t>
                      </a:r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ALTO SOLIMÕES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3.457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248.118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BAIXO AMAZONAS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3.474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243.644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51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JURUÁ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1.754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168.510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MÉDIO AMAZONAS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1.934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133.540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PURUS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1.485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191.878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RIO MADEIRA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2.119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130.750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RIO NEGRO E SOLIMÕES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3.936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288.298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TRIÂNGULO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2.232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127.953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  <a:tr h="434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8106" marR="8106" marT="81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9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r"/>
            <a:r>
              <a:rPr lang="pt-BR" sz="3200" dirty="0" smtClean="0">
                <a:solidFill>
                  <a:schemeClr val="tx1"/>
                </a:solidFill>
              </a:rPr>
              <a:t>Necessidade </a:t>
            </a:r>
            <a:r>
              <a:rPr lang="pt-BR" sz="3200" dirty="0">
                <a:solidFill>
                  <a:schemeClr val="tx1"/>
                </a:solidFill>
              </a:rPr>
              <a:t>de leitos obstétricos e neonatais no Estado do </a:t>
            </a:r>
            <a:r>
              <a:rPr lang="pt-BR" sz="3200" dirty="0" smtClean="0">
                <a:solidFill>
                  <a:schemeClr val="tx1"/>
                </a:solidFill>
              </a:rPr>
              <a:t>Amazonas - Consolidado</a:t>
            </a:r>
            <a:endParaRPr lang="pt-BR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16475"/>
              </p:ext>
            </p:extLst>
          </p:nvPr>
        </p:nvGraphicFramePr>
        <p:xfrm>
          <a:off x="251520" y="1628800"/>
          <a:ext cx="8280920" cy="291945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575442"/>
                <a:gridCol w="2894524"/>
                <a:gridCol w="2810954"/>
              </a:tblGrid>
              <a:tr h="3035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 Materna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Necessário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Leitos Obstétricos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Necessário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Leitos GAR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Necessário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23449"/>
              </p:ext>
            </p:extLst>
          </p:nvPr>
        </p:nvGraphicFramePr>
        <p:xfrm>
          <a:off x="251521" y="4869160"/>
          <a:ext cx="8280920" cy="13681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38200"/>
                <a:gridCol w="924106"/>
                <a:gridCol w="924106"/>
                <a:gridCol w="924106"/>
                <a:gridCol w="924106"/>
                <a:gridCol w="924106"/>
                <a:gridCol w="924106"/>
                <a:gridCol w="924106"/>
                <a:gridCol w="873978"/>
              </a:tblGrid>
              <a:tr h="34203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Leito Neonatal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0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UTIN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UCINCO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UCINCA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Déficit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Déficit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Déficit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125760"/>
            <a:ext cx="8697144" cy="1143000"/>
          </a:xfrm>
        </p:spPr>
        <p:txBody>
          <a:bodyPr/>
          <a:lstStyle/>
          <a:p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Por que a Rede Cegonha é relevante?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373480"/>
              </p:ext>
            </p:extLst>
          </p:nvPr>
        </p:nvGraphicFramePr>
        <p:xfrm>
          <a:off x="107131" y="980728"/>
          <a:ext cx="828129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97"/>
            <a:ext cx="7561263" cy="10080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 smtClean="0"/>
              <a:t>O que é a Rede </a:t>
            </a:r>
            <a:r>
              <a:rPr lang="pt-BR" sz="3000" dirty="0"/>
              <a:t>C</a:t>
            </a:r>
            <a:r>
              <a:rPr lang="pt-BR" sz="3000" dirty="0" smtClean="0"/>
              <a:t>egonha?</a:t>
            </a:r>
            <a:endParaRPr lang="pt-BR" sz="3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8288864"/>
              </p:ext>
            </p:extLst>
          </p:nvPr>
        </p:nvGraphicFramePr>
        <p:xfrm>
          <a:off x="281061" y="1125538"/>
          <a:ext cx="8107363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407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-285133" y="188640"/>
            <a:ext cx="8169501" cy="1008063"/>
          </a:xfrm>
        </p:spPr>
        <p:txBody>
          <a:bodyPr>
            <a:noAutofit/>
          </a:bodyPr>
          <a:lstStyle/>
          <a:p>
            <a:pPr algn="r"/>
            <a:r>
              <a:rPr lang="pt-BR" altLang="pt-BR" sz="3000" dirty="0" smtClean="0">
                <a:solidFill>
                  <a:schemeClr val="tx1"/>
                </a:solidFill>
              </a:rPr>
              <a:t>PRINCIPAIS OBJETIVOS DA REDE CEGONHA</a:t>
            </a:r>
          </a:p>
        </p:txBody>
      </p:sp>
      <p:sp>
        <p:nvSpPr>
          <p:cNvPr id="4" name="Forma livre 3"/>
          <p:cNvSpPr/>
          <p:nvPr/>
        </p:nvSpPr>
        <p:spPr>
          <a:xfrm>
            <a:off x="179512" y="1578477"/>
            <a:ext cx="8066088" cy="1427400"/>
          </a:xfrm>
          <a:custGeom>
            <a:avLst/>
            <a:gdLst>
              <a:gd name="connsiteX0" fmla="*/ 0 w 8066088"/>
              <a:gd name="connsiteY0" fmla="*/ 237905 h 1427400"/>
              <a:gd name="connsiteX1" fmla="*/ 237905 w 8066088"/>
              <a:gd name="connsiteY1" fmla="*/ 0 h 1427400"/>
              <a:gd name="connsiteX2" fmla="*/ 7828183 w 8066088"/>
              <a:gd name="connsiteY2" fmla="*/ 0 h 1427400"/>
              <a:gd name="connsiteX3" fmla="*/ 8066088 w 8066088"/>
              <a:gd name="connsiteY3" fmla="*/ 237905 h 1427400"/>
              <a:gd name="connsiteX4" fmla="*/ 8066088 w 8066088"/>
              <a:gd name="connsiteY4" fmla="*/ 1189495 h 1427400"/>
              <a:gd name="connsiteX5" fmla="*/ 7828183 w 8066088"/>
              <a:gd name="connsiteY5" fmla="*/ 1427400 h 1427400"/>
              <a:gd name="connsiteX6" fmla="*/ 237905 w 8066088"/>
              <a:gd name="connsiteY6" fmla="*/ 1427400 h 1427400"/>
              <a:gd name="connsiteX7" fmla="*/ 0 w 8066088"/>
              <a:gd name="connsiteY7" fmla="*/ 1189495 h 1427400"/>
              <a:gd name="connsiteX8" fmla="*/ 0 w 8066088"/>
              <a:gd name="connsiteY8" fmla="*/ 237905 h 14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8" h="1427400">
                <a:moveTo>
                  <a:pt x="0" y="237905"/>
                </a:moveTo>
                <a:cubicBezTo>
                  <a:pt x="0" y="106514"/>
                  <a:pt x="106514" y="0"/>
                  <a:pt x="237905" y="0"/>
                </a:cubicBezTo>
                <a:lnTo>
                  <a:pt x="7828183" y="0"/>
                </a:lnTo>
                <a:cubicBezTo>
                  <a:pt x="7959574" y="0"/>
                  <a:pt x="8066088" y="106514"/>
                  <a:pt x="8066088" y="237905"/>
                </a:cubicBezTo>
                <a:lnTo>
                  <a:pt x="8066088" y="1189495"/>
                </a:lnTo>
                <a:cubicBezTo>
                  <a:pt x="8066088" y="1320886"/>
                  <a:pt x="7959574" y="1427400"/>
                  <a:pt x="7828183" y="1427400"/>
                </a:cubicBezTo>
                <a:lnTo>
                  <a:pt x="237905" y="1427400"/>
                </a:lnTo>
                <a:cubicBezTo>
                  <a:pt x="106514" y="1427400"/>
                  <a:pt x="0" y="1320886"/>
                  <a:pt x="0" y="1189495"/>
                </a:cubicBezTo>
                <a:lnTo>
                  <a:pt x="0" y="237905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880" tIns="145880" rIns="145880" bIns="145880" numCol="1" spcCol="1270" anchor="ctr" anchorCtr="0">
            <a:noAutofit/>
          </a:bodyPr>
          <a:lstStyle/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Fomentar a implementação de um NOVO MODELO de atenção à saúde da mulher e à saúde da criança com foco na atenção ao parto, ao nascimento, ao crescimento e ao desenvolvimento da criança de zero aos vinte e quatro meses</a:t>
            </a:r>
            <a:endParaRPr lang="pt-BR" sz="2000" kern="1200" dirty="0"/>
          </a:p>
        </p:txBody>
      </p:sp>
      <p:sp>
        <p:nvSpPr>
          <p:cNvPr id="5" name="Forma livre 4"/>
          <p:cNvSpPr/>
          <p:nvPr/>
        </p:nvSpPr>
        <p:spPr>
          <a:xfrm>
            <a:off x="179512" y="3063477"/>
            <a:ext cx="8066088" cy="1427400"/>
          </a:xfrm>
          <a:custGeom>
            <a:avLst/>
            <a:gdLst>
              <a:gd name="connsiteX0" fmla="*/ 0 w 8066088"/>
              <a:gd name="connsiteY0" fmla="*/ 237905 h 1427400"/>
              <a:gd name="connsiteX1" fmla="*/ 237905 w 8066088"/>
              <a:gd name="connsiteY1" fmla="*/ 0 h 1427400"/>
              <a:gd name="connsiteX2" fmla="*/ 7828183 w 8066088"/>
              <a:gd name="connsiteY2" fmla="*/ 0 h 1427400"/>
              <a:gd name="connsiteX3" fmla="*/ 8066088 w 8066088"/>
              <a:gd name="connsiteY3" fmla="*/ 237905 h 1427400"/>
              <a:gd name="connsiteX4" fmla="*/ 8066088 w 8066088"/>
              <a:gd name="connsiteY4" fmla="*/ 1189495 h 1427400"/>
              <a:gd name="connsiteX5" fmla="*/ 7828183 w 8066088"/>
              <a:gd name="connsiteY5" fmla="*/ 1427400 h 1427400"/>
              <a:gd name="connsiteX6" fmla="*/ 237905 w 8066088"/>
              <a:gd name="connsiteY6" fmla="*/ 1427400 h 1427400"/>
              <a:gd name="connsiteX7" fmla="*/ 0 w 8066088"/>
              <a:gd name="connsiteY7" fmla="*/ 1189495 h 1427400"/>
              <a:gd name="connsiteX8" fmla="*/ 0 w 8066088"/>
              <a:gd name="connsiteY8" fmla="*/ 237905 h 14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8" h="1427400">
                <a:moveTo>
                  <a:pt x="0" y="237905"/>
                </a:moveTo>
                <a:cubicBezTo>
                  <a:pt x="0" y="106514"/>
                  <a:pt x="106514" y="0"/>
                  <a:pt x="237905" y="0"/>
                </a:cubicBezTo>
                <a:lnTo>
                  <a:pt x="7828183" y="0"/>
                </a:lnTo>
                <a:cubicBezTo>
                  <a:pt x="7959574" y="0"/>
                  <a:pt x="8066088" y="106514"/>
                  <a:pt x="8066088" y="237905"/>
                </a:cubicBezTo>
                <a:lnTo>
                  <a:pt x="8066088" y="1189495"/>
                </a:lnTo>
                <a:cubicBezTo>
                  <a:pt x="8066088" y="1320886"/>
                  <a:pt x="7959574" y="1427400"/>
                  <a:pt x="7828183" y="1427400"/>
                </a:cubicBezTo>
                <a:lnTo>
                  <a:pt x="237905" y="1427400"/>
                </a:lnTo>
                <a:cubicBezTo>
                  <a:pt x="106514" y="1427400"/>
                  <a:pt x="0" y="1320886"/>
                  <a:pt x="0" y="1189495"/>
                </a:cubicBezTo>
                <a:lnTo>
                  <a:pt x="0" y="2379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880" tIns="145880" rIns="145880" bIns="145880" numCol="1" spcCol="1270" anchor="ctr" anchorCtr="0">
            <a:noAutofit/>
          </a:bodyPr>
          <a:lstStyle/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Organizar a Rede de Atenção à Saúde Materna e Infantil para que esta garanta acesso, acolhimento e resolutividade</a:t>
            </a:r>
            <a:endParaRPr lang="pt-BR" sz="2000" kern="1200" dirty="0"/>
          </a:p>
        </p:txBody>
      </p:sp>
      <p:sp>
        <p:nvSpPr>
          <p:cNvPr id="6" name="Forma livre 5"/>
          <p:cNvSpPr/>
          <p:nvPr/>
        </p:nvSpPr>
        <p:spPr>
          <a:xfrm>
            <a:off x="179512" y="4548477"/>
            <a:ext cx="8066088" cy="1427400"/>
          </a:xfrm>
          <a:custGeom>
            <a:avLst/>
            <a:gdLst>
              <a:gd name="connsiteX0" fmla="*/ 0 w 8066088"/>
              <a:gd name="connsiteY0" fmla="*/ 237905 h 1427400"/>
              <a:gd name="connsiteX1" fmla="*/ 237905 w 8066088"/>
              <a:gd name="connsiteY1" fmla="*/ 0 h 1427400"/>
              <a:gd name="connsiteX2" fmla="*/ 7828183 w 8066088"/>
              <a:gd name="connsiteY2" fmla="*/ 0 h 1427400"/>
              <a:gd name="connsiteX3" fmla="*/ 8066088 w 8066088"/>
              <a:gd name="connsiteY3" fmla="*/ 237905 h 1427400"/>
              <a:gd name="connsiteX4" fmla="*/ 8066088 w 8066088"/>
              <a:gd name="connsiteY4" fmla="*/ 1189495 h 1427400"/>
              <a:gd name="connsiteX5" fmla="*/ 7828183 w 8066088"/>
              <a:gd name="connsiteY5" fmla="*/ 1427400 h 1427400"/>
              <a:gd name="connsiteX6" fmla="*/ 237905 w 8066088"/>
              <a:gd name="connsiteY6" fmla="*/ 1427400 h 1427400"/>
              <a:gd name="connsiteX7" fmla="*/ 0 w 8066088"/>
              <a:gd name="connsiteY7" fmla="*/ 1189495 h 1427400"/>
              <a:gd name="connsiteX8" fmla="*/ 0 w 8066088"/>
              <a:gd name="connsiteY8" fmla="*/ 237905 h 14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8" h="1427400">
                <a:moveTo>
                  <a:pt x="0" y="237905"/>
                </a:moveTo>
                <a:cubicBezTo>
                  <a:pt x="0" y="106514"/>
                  <a:pt x="106514" y="0"/>
                  <a:pt x="237905" y="0"/>
                </a:cubicBezTo>
                <a:lnTo>
                  <a:pt x="7828183" y="0"/>
                </a:lnTo>
                <a:cubicBezTo>
                  <a:pt x="7959574" y="0"/>
                  <a:pt x="8066088" y="106514"/>
                  <a:pt x="8066088" y="237905"/>
                </a:cubicBezTo>
                <a:lnTo>
                  <a:pt x="8066088" y="1189495"/>
                </a:lnTo>
                <a:cubicBezTo>
                  <a:pt x="8066088" y="1320886"/>
                  <a:pt x="7959574" y="1427400"/>
                  <a:pt x="7828183" y="1427400"/>
                </a:cubicBezTo>
                <a:lnTo>
                  <a:pt x="237905" y="1427400"/>
                </a:lnTo>
                <a:cubicBezTo>
                  <a:pt x="106514" y="1427400"/>
                  <a:pt x="0" y="1320886"/>
                  <a:pt x="0" y="1189495"/>
                </a:cubicBezTo>
                <a:lnTo>
                  <a:pt x="0" y="237905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5880" tIns="145880" rIns="145880" bIns="145880" numCol="1" spcCol="1270" anchor="ctr" anchorCtr="0">
            <a:noAutofit/>
          </a:bodyPr>
          <a:lstStyle/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Reduzir a mortalidade materna e infantil com ênfase no componente neonatal</a:t>
            </a:r>
            <a:endParaRPr lang="pt-BR" sz="2000" kern="1200" dirty="0"/>
          </a:p>
        </p:txBody>
      </p:sp>
    </p:spTree>
    <p:extLst>
      <p:ext uri="{BB962C8B-B14F-4D97-AF65-F5344CB8AC3E}">
        <p14:creationId xmlns:p14="http://schemas.microsoft.com/office/powerpoint/2010/main" val="40201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61262" cy="1008063"/>
          </a:xfrm>
        </p:spPr>
        <p:txBody>
          <a:bodyPr>
            <a:normAutofit/>
          </a:bodyPr>
          <a:lstStyle/>
          <a:p>
            <a:r>
              <a:rPr lang="pt-BR" altLang="pt-BR" sz="3000" dirty="0" smtClean="0">
                <a:solidFill>
                  <a:schemeClr val="tx1"/>
                </a:solidFill>
              </a:rPr>
              <a:t>DIRETRIZES:</a:t>
            </a:r>
          </a:p>
        </p:txBody>
      </p:sp>
      <p:sp>
        <p:nvSpPr>
          <p:cNvPr id="4" name="Forma livre 3"/>
          <p:cNvSpPr/>
          <p:nvPr/>
        </p:nvSpPr>
        <p:spPr>
          <a:xfrm>
            <a:off x="251520" y="1672347"/>
            <a:ext cx="8066087" cy="755820"/>
          </a:xfrm>
          <a:custGeom>
            <a:avLst/>
            <a:gdLst>
              <a:gd name="connsiteX0" fmla="*/ 0 w 8066087"/>
              <a:gd name="connsiteY0" fmla="*/ 125973 h 755820"/>
              <a:gd name="connsiteX1" fmla="*/ 125973 w 8066087"/>
              <a:gd name="connsiteY1" fmla="*/ 0 h 755820"/>
              <a:gd name="connsiteX2" fmla="*/ 7940114 w 8066087"/>
              <a:gd name="connsiteY2" fmla="*/ 0 h 755820"/>
              <a:gd name="connsiteX3" fmla="*/ 8066087 w 8066087"/>
              <a:gd name="connsiteY3" fmla="*/ 125973 h 755820"/>
              <a:gd name="connsiteX4" fmla="*/ 8066087 w 8066087"/>
              <a:gd name="connsiteY4" fmla="*/ 629847 h 755820"/>
              <a:gd name="connsiteX5" fmla="*/ 7940114 w 8066087"/>
              <a:gd name="connsiteY5" fmla="*/ 755820 h 755820"/>
              <a:gd name="connsiteX6" fmla="*/ 125973 w 8066087"/>
              <a:gd name="connsiteY6" fmla="*/ 755820 h 755820"/>
              <a:gd name="connsiteX7" fmla="*/ 0 w 8066087"/>
              <a:gd name="connsiteY7" fmla="*/ 629847 h 755820"/>
              <a:gd name="connsiteX8" fmla="*/ 0 w 8066087"/>
              <a:gd name="connsiteY8" fmla="*/ 125973 h 7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7" h="755820">
                <a:moveTo>
                  <a:pt x="0" y="125973"/>
                </a:moveTo>
                <a:cubicBezTo>
                  <a:pt x="0" y="56400"/>
                  <a:pt x="56400" y="0"/>
                  <a:pt x="125973" y="0"/>
                </a:cubicBezTo>
                <a:lnTo>
                  <a:pt x="7940114" y="0"/>
                </a:lnTo>
                <a:cubicBezTo>
                  <a:pt x="8009687" y="0"/>
                  <a:pt x="8066087" y="56400"/>
                  <a:pt x="8066087" y="125973"/>
                </a:cubicBezTo>
                <a:lnTo>
                  <a:pt x="8066087" y="629847"/>
                </a:lnTo>
                <a:cubicBezTo>
                  <a:pt x="8066087" y="699420"/>
                  <a:pt x="8009687" y="755820"/>
                  <a:pt x="7940114" y="755820"/>
                </a:cubicBezTo>
                <a:lnTo>
                  <a:pt x="125973" y="755820"/>
                </a:lnTo>
                <a:cubicBezTo>
                  <a:pt x="56400" y="755820"/>
                  <a:pt x="0" y="699420"/>
                  <a:pt x="0" y="629847"/>
                </a:cubicBezTo>
                <a:lnTo>
                  <a:pt x="0" y="125973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286" tIns="109286" rIns="109286" bIns="10928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Garantia do acolhimento com avaliação e classificação de risco e vulnerabilidade, ampliação do acesso e melhoria da qualidade do PRÉ-NATAL</a:t>
            </a:r>
            <a:endParaRPr lang="pt-BR" sz="1900" kern="1200" dirty="0"/>
          </a:p>
        </p:txBody>
      </p:sp>
      <p:sp>
        <p:nvSpPr>
          <p:cNvPr id="5" name="Forma livre 4"/>
          <p:cNvSpPr/>
          <p:nvPr/>
        </p:nvSpPr>
        <p:spPr>
          <a:xfrm>
            <a:off x="251520" y="2529162"/>
            <a:ext cx="8066087" cy="755820"/>
          </a:xfrm>
          <a:custGeom>
            <a:avLst/>
            <a:gdLst>
              <a:gd name="connsiteX0" fmla="*/ 0 w 8066087"/>
              <a:gd name="connsiteY0" fmla="*/ 125973 h 755820"/>
              <a:gd name="connsiteX1" fmla="*/ 125973 w 8066087"/>
              <a:gd name="connsiteY1" fmla="*/ 0 h 755820"/>
              <a:gd name="connsiteX2" fmla="*/ 7940114 w 8066087"/>
              <a:gd name="connsiteY2" fmla="*/ 0 h 755820"/>
              <a:gd name="connsiteX3" fmla="*/ 8066087 w 8066087"/>
              <a:gd name="connsiteY3" fmla="*/ 125973 h 755820"/>
              <a:gd name="connsiteX4" fmla="*/ 8066087 w 8066087"/>
              <a:gd name="connsiteY4" fmla="*/ 629847 h 755820"/>
              <a:gd name="connsiteX5" fmla="*/ 7940114 w 8066087"/>
              <a:gd name="connsiteY5" fmla="*/ 755820 h 755820"/>
              <a:gd name="connsiteX6" fmla="*/ 125973 w 8066087"/>
              <a:gd name="connsiteY6" fmla="*/ 755820 h 755820"/>
              <a:gd name="connsiteX7" fmla="*/ 0 w 8066087"/>
              <a:gd name="connsiteY7" fmla="*/ 629847 h 755820"/>
              <a:gd name="connsiteX8" fmla="*/ 0 w 8066087"/>
              <a:gd name="connsiteY8" fmla="*/ 125973 h 7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7" h="755820">
                <a:moveTo>
                  <a:pt x="0" y="125973"/>
                </a:moveTo>
                <a:cubicBezTo>
                  <a:pt x="0" y="56400"/>
                  <a:pt x="56400" y="0"/>
                  <a:pt x="125973" y="0"/>
                </a:cubicBezTo>
                <a:lnTo>
                  <a:pt x="7940114" y="0"/>
                </a:lnTo>
                <a:cubicBezTo>
                  <a:pt x="8009687" y="0"/>
                  <a:pt x="8066087" y="56400"/>
                  <a:pt x="8066087" y="125973"/>
                </a:cubicBezTo>
                <a:lnTo>
                  <a:pt x="8066087" y="629847"/>
                </a:lnTo>
                <a:cubicBezTo>
                  <a:pt x="8066087" y="699420"/>
                  <a:pt x="8009687" y="755820"/>
                  <a:pt x="7940114" y="755820"/>
                </a:cubicBezTo>
                <a:lnTo>
                  <a:pt x="125973" y="755820"/>
                </a:lnTo>
                <a:cubicBezTo>
                  <a:pt x="56400" y="755820"/>
                  <a:pt x="0" y="699420"/>
                  <a:pt x="0" y="629847"/>
                </a:cubicBezTo>
                <a:lnTo>
                  <a:pt x="0" y="1259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286" tIns="109286" rIns="109286" bIns="10928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Garantia de vinculação da gestante à unidade de referência e ao transporte seguro</a:t>
            </a:r>
            <a:endParaRPr lang="pt-BR" sz="1900" kern="1200" dirty="0"/>
          </a:p>
        </p:txBody>
      </p:sp>
      <p:sp>
        <p:nvSpPr>
          <p:cNvPr id="6" name="Forma livre 5"/>
          <p:cNvSpPr/>
          <p:nvPr/>
        </p:nvSpPr>
        <p:spPr>
          <a:xfrm>
            <a:off x="251520" y="3356992"/>
            <a:ext cx="8066087" cy="755820"/>
          </a:xfrm>
          <a:custGeom>
            <a:avLst/>
            <a:gdLst>
              <a:gd name="connsiteX0" fmla="*/ 0 w 8066087"/>
              <a:gd name="connsiteY0" fmla="*/ 125973 h 755820"/>
              <a:gd name="connsiteX1" fmla="*/ 125973 w 8066087"/>
              <a:gd name="connsiteY1" fmla="*/ 0 h 755820"/>
              <a:gd name="connsiteX2" fmla="*/ 7940114 w 8066087"/>
              <a:gd name="connsiteY2" fmla="*/ 0 h 755820"/>
              <a:gd name="connsiteX3" fmla="*/ 8066087 w 8066087"/>
              <a:gd name="connsiteY3" fmla="*/ 125973 h 755820"/>
              <a:gd name="connsiteX4" fmla="*/ 8066087 w 8066087"/>
              <a:gd name="connsiteY4" fmla="*/ 629847 h 755820"/>
              <a:gd name="connsiteX5" fmla="*/ 7940114 w 8066087"/>
              <a:gd name="connsiteY5" fmla="*/ 755820 h 755820"/>
              <a:gd name="connsiteX6" fmla="*/ 125973 w 8066087"/>
              <a:gd name="connsiteY6" fmla="*/ 755820 h 755820"/>
              <a:gd name="connsiteX7" fmla="*/ 0 w 8066087"/>
              <a:gd name="connsiteY7" fmla="*/ 629847 h 755820"/>
              <a:gd name="connsiteX8" fmla="*/ 0 w 8066087"/>
              <a:gd name="connsiteY8" fmla="*/ 125973 h 7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7" h="755820">
                <a:moveTo>
                  <a:pt x="0" y="125973"/>
                </a:moveTo>
                <a:cubicBezTo>
                  <a:pt x="0" y="56400"/>
                  <a:pt x="56400" y="0"/>
                  <a:pt x="125973" y="0"/>
                </a:cubicBezTo>
                <a:lnTo>
                  <a:pt x="7940114" y="0"/>
                </a:lnTo>
                <a:cubicBezTo>
                  <a:pt x="8009687" y="0"/>
                  <a:pt x="8066087" y="56400"/>
                  <a:pt x="8066087" y="125973"/>
                </a:cubicBezTo>
                <a:lnTo>
                  <a:pt x="8066087" y="629847"/>
                </a:lnTo>
                <a:cubicBezTo>
                  <a:pt x="8066087" y="699420"/>
                  <a:pt x="8009687" y="755820"/>
                  <a:pt x="7940114" y="755820"/>
                </a:cubicBezTo>
                <a:lnTo>
                  <a:pt x="125973" y="755820"/>
                </a:lnTo>
                <a:cubicBezTo>
                  <a:pt x="56400" y="755820"/>
                  <a:pt x="0" y="699420"/>
                  <a:pt x="0" y="629847"/>
                </a:cubicBezTo>
                <a:lnTo>
                  <a:pt x="0" y="1259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286" tIns="109286" rIns="109286" bIns="10928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Garantia das boas práticas e segurança na atenção ao PARTO  E NASCIMENTO</a:t>
            </a:r>
            <a:endParaRPr lang="pt-BR" sz="1900" kern="1200" dirty="0"/>
          </a:p>
        </p:txBody>
      </p:sp>
      <p:sp>
        <p:nvSpPr>
          <p:cNvPr id="7" name="Forma livre 6"/>
          <p:cNvSpPr/>
          <p:nvPr/>
        </p:nvSpPr>
        <p:spPr>
          <a:xfrm>
            <a:off x="251520" y="4185348"/>
            <a:ext cx="8066087" cy="755820"/>
          </a:xfrm>
          <a:custGeom>
            <a:avLst/>
            <a:gdLst>
              <a:gd name="connsiteX0" fmla="*/ 0 w 8066087"/>
              <a:gd name="connsiteY0" fmla="*/ 125973 h 755820"/>
              <a:gd name="connsiteX1" fmla="*/ 125973 w 8066087"/>
              <a:gd name="connsiteY1" fmla="*/ 0 h 755820"/>
              <a:gd name="connsiteX2" fmla="*/ 7940114 w 8066087"/>
              <a:gd name="connsiteY2" fmla="*/ 0 h 755820"/>
              <a:gd name="connsiteX3" fmla="*/ 8066087 w 8066087"/>
              <a:gd name="connsiteY3" fmla="*/ 125973 h 755820"/>
              <a:gd name="connsiteX4" fmla="*/ 8066087 w 8066087"/>
              <a:gd name="connsiteY4" fmla="*/ 629847 h 755820"/>
              <a:gd name="connsiteX5" fmla="*/ 7940114 w 8066087"/>
              <a:gd name="connsiteY5" fmla="*/ 755820 h 755820"/>
              <a:gd name="connsiteX6" fmla="*/ 125973 w 8066087"/>
              <a:gd name="connsiteY6" fmla="*/ 755820 h 755820"/>
              <a:gd name="connsiteX7" fmla="*/ 0 w 8066087"/>
              <a:gd name="connsiteY7" fmla="*/ 629847 h 755820"/>
              <a:gd name="connsiteX8" fmla="*/ 0 w 8066087"/>
              <a:gd name="connsiteY8" fmla="*/ 125973 h 7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7" h="755820">
                <a:moveTo>
                  <a:pt x="0" y="125973"/>
                </a:moveTo>
                <a:cubicBezTo>
                  <a:pt x="0" y="56400"/>
                  <a:pt x="56400" y="0"/>
                  <a:pt x="125973" y="0"/>
                </a:cubicBezTo>
                <a:lnTo>
                  <a:pt x="7940114" y="0"/>
                </a:lnTo>
                <a:cubicBezTo>
                  <a:pt x="8009687" y="0"/>
                  <a:pt x="8066087" y="56400"/>
                  <a:pt x="8066087" y="125973"/>
                </a:cubicBezTo>
                <a:lnTo>
                  <a:pt x="8066087" y="629847"/>
                </a:lnTo>
                <a:cubicBezTo>
                  <a:pt x="8066087" y="699420"/>
                  <a:pt x="8009687" y="755820"/>
                  <a:pt x="7940114" y="755820"/>
                </a:cubicBezTo>
                <a:lnTo>
                  <a:pt x="125973" y="755820"/>
                </a:lnTo>
                <a:cubicBezTo>
                  <a:pt x="56400" y="755820"/>
                  <a:pt x="0" y="699420"/>
                  <a:pt x="0" y="629847"/>
                </a:cubicBezTo>
                <a:lnTo>
                  <a:pt x="0" y="1259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286" tIns="109286" rIns="109286" bIns="10928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Garantia da atenção à saúde das crianças de 0 a 24 meses com qualidade e resolutividade</a:t>
            </a:r>
            <a:endParaRPr lang="pt-BR" sz="1900" kern="1200" dirty="0"/>
          </a:p>
        </p:txBody>
      </p:sp>
      <p:sp>
        <p:nvSpPr>
          <p:cNvPr id="8" name="Forma livre 7"/>
          <p:cNvSpPr/>
          <p:nvPr/>
        </p:nvSpPr>
        <p:spPr>
          <a:xfrm>
            <a:off x="251520" y="5023786"/>
            <a:ext cx="8066087" cy="755820"/>
          </a:xfrm>
          <a:custGeom>
            <a:avLst/>
            <a:gdLst>
              <a:gd name="connsiteX0" fmla="*/ 0 w 8066087"/>
              <a:gd name="connsiteY0" fmla="*/ 125973 h 755820"/>
              <a:gd name="connsiteX1" fmla="*/ 125973 w 8066087"/>
              <a:gd name="connsiteY1" fmla="*/ 0 h 755820"/>
              <a:gd name="connsiteX2" fmla="*/ 7940114 w 8066087"/>
              <a:gd name="connsiteY2" fmla="*/ 0 h 755820"/>
              <a:gd name="connsiteX3" fmla="*/ 8066087 w 8066087"/>
              <a:gd name="connsiteY3" fmla="*/ 125973 h 755820"/>
              <a:gd name="connsiteX4" fmla="*/ 8066087 w 8066087"/>
              <a:gd name="connsiteY4" fmla="*/ 629847 h 755820"/>
              <a:gd name="connsiteX5" fmla="*/ 7940114 w 8066087"/>
              <a:gd name="connsiteY5" fmla="*/ 755820 h 755820"/>
              <a:gd name="connsiteX6" fmla="*/ 125973 w 8066087"/>
              <a:gd name="connsiteY6" fmla="*/ 755820 h 755820"/>
              <a:gd name="connsiteX7" fmla="*/ 0 w 8066087"/>
              <a:gd name="connsiteY7" fmla="*/ 629847 h 755820"/>
              <a:gd name="connsiteX8" fmla="*/ 0 w 8066087"/>
              <a:gd name="connsiteY8" fmla="*/ 125973 h 7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6087" h="755820">
                <a:moveTo>
                  <a:pt x="0" y="125973"/>
                </a:moveTo>
                <a:cubicBezTo>
                  <a:pt x="0" y="56400"/>
                  <a:pt x="56400" y="0"/>
                  <a:pt x="125973" y="0"/>
                </a:cubicBezTo>
                <a:lnTo>
                  <a:pt x="7940114" y="0"/>
                </a:lnTo>
                <a:cubicBezTo>
                  <a:pt x="8009687" y="0"/>
                  <a:pt x="8066087" y="56400"/>
                  <a:pt x="8066087" y="125973"/>
                </a:cubicBezTo>
                <a:lnTo>
                  <a:pt x="8066087" y="629847"/>
                </a:lnTo>
                <a:cubicBezTo>
                  <a:pt x="8066087" y="699420"/>
                  <a:pt x="8009687" y="755820"/>
                  <a:pt x="7940114" y="755820"/>
                </a:cubicBezTo>
                <a:lnTo>
                  <a:pt x="125973" y="755820"/>
                </a:lnTo>
                <a:cubicBezTo>
                  <a:pt x="56400" y="755820"/>
                  <a:pt x="0" y="699420"/>
                  <a:pt x="0" y="629847"/>
                </a:cubicBezTo>
                <a:lnTo>
                  <a:pt x="0" y="1259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9286" tIns="109286" rIns="109286" bIns="109286" numCol="1" spcCol="1270" anchor="ctr" anchorCtr="0">
            <a:noAutofit/>
          </a:bodyPr>
          <a:lstStyle/>
          <a:p>
            <a:pPr lvl="0" algn="just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kern="1200" dirty="0" smtClean="0"/>
              <a:t>Garantia de acesso às ações do PLANEJAMENTO REPRODUTIVO</a:t>
            </a:r>
            <a:endParaRPr lang="pt-BR" sz="1900" kern="1200" dirty="0"/>
          </a:p>
        </p:txBody>
      </p:sp>
    </p:spTree>
    <p:extLst>
      <p:ext uri="{BB962C8B-B14F-4D97-AF65-F5344CB8AC3E}">
        <p14:creationId xmlns:p14="http://schemas.microsoft.com/office/powerpoint/2010/main" val="1501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20000" cy="1143000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Indicadores da Rede Cegonha - Mulher</a:t>
            </a:r>
            <a:endParaRPr lang="pt-BR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71067"/>
              </p:ext>
            </p:extLst>
          </p:nvPr>
        </p:nvGraphicFramePr>
        <p:xfrm>
          <a:off x="729251" y="1895232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62%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61,8%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61,5%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61,7%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63,4% 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61,4%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661459" y="1412776"/>
            <a:ext cx="272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 smtClean="0"/>
              <a:t>Proporção </a:t>
            </a:r>
            <a:r>
              <a:rPr lang="pt-BR" dirty="0"/>
              <a:t>de parto normal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40432" y="30689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dirty="0" smtClean="0"/>
              <a:t>Proporção </a:t>
            </a:r>
            <a:r>
              <a:rPr lang="pt-BR" dirty="0"/>
              <a:t>de nascidos vivos de mães com sete ou  mais consultas de pré-natal</a:t>
            </a:r>
          </a:p>
        </p:txBody>
      </p:sp>
      <p:graphicFrame>
        <p:nvGraphicFramePr>
          <p:cNvPr id="1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729544"/>
              </p:ext>
            </p:extLst>
          </p:nvPr>
        </p:nvGraphicFramePr>
        <p:xfrm>
          <a:off x="701199" y="3472572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32,9%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35,2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41,4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45,7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46,6 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47,6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527411796"/>
              </p:ext>
            </p:extLst>
          </p:nvPr>
        </p:nvGraphicFramePr>
        <p:xfrm>
          <a:off x="566206" y="4725144"/>
          <a:ext cx="7850832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73704"/>
              </p:ext>
            </p:extLst>
          </p:nvPr>
        </p:nvGraphicFramePr>
        <p:xfrm>
          <a:off x="755576" y="5805264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76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49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733467" y="5664150"/>
            <a:ext cx="3303029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2018 até junho 25 óbitos maternos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17181" y="1531664"/>
            <a:ext cx="7272808" cy="4536505"/>
            <a:chOff x="323528" y="2575937"/>
            <a:chExt cx="6480720" cy="4021415"/>
          </a:xfrm>
        </p:grpSpPr>
        <p:sp>
          <p:nvSpPr>
            <p:cNvPr id="4" name="Retângulo 3"/>
            <p:cNvSpPr/>
            <p:nvPr/>
          </p:nvSpPr>
          <p:spPr>
            <a:xfrm>
              <a:off x="971600" y="5733256"/>
              <a:ext cx="3024336" cy="360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chemeClr val="tx2">
                      <a:lumMod val="75000"/>
                    </a:schemeClr>
                  </a:solidFill>
                </a:rPr>
                <a:t>DABE (Negros, Bucal, Prisional, Trabalhador, Homem, ESF)</a:t>
              </a:r>
              <a:endParaRPr lang="pt-BR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15616" y="6237312"/>
              <a:ext cx="5688632" cy="360040"/>
            </a:xfrm>
            <a:prstGeom prst="rect">
              <a:avLst/>
            </a:prstGeom>
            <a:solidFill>
              <a:srgbClr val="BABA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C00000"/>
                  </a:solidFill>
                </a:rPr>
                <a:t>REDE </a:t>
              </a:r>
              <a:r>
                <a:rPr lang="pt-BR" sz="1200" dirty="0">
                  <a:solidFill>
                    <a:srgbClr val="C00000"/>
                  </a:solidFill>
                </a:rPr>
                <a:t>C</a:t>
              </a:r>
              <a:r>
                <a:rPr lang="pt-BR" sz="1200" dirty="0" smtClean="0">
                  <a:solidFill>
                    <a:srgbClr val="C00000"/>
                  </a:solidFill>
                </a:rPr>
                <a:t>EGONHA</a:t>
              </a:r>
              <a:endParaRPr lang="pt-BR" sz="1200" dirty="0">
                <a:solidFill>
                  <a:srgbClr val="C000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971600" y="5445224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RUE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 rot="5400000">
              <a:off x="2915815" y="4437112"/>
              <a:ext cx="2952328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  <a:r>
                <a:rPr lang="pt-BR" sz="1300" b="1" dirty="0" smtClean="0">
                  <a:solidFill>
                    <a:schemeClr val="accent2">
                      <a:lumMod val="75000"/>
                    </a:schemeClr>
                  </a:solidFill>
                </a:rPr>
                <a:t>ST/AIDS</a:t>
              </a:r>
              <a:endParaRPr lang="pt-BR" sz="13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 rot="5400000">
              <a:off x="3347864" y="4437112"/>
              <a:ext cx="2952328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 smtClean="0">
                  <a:solidFill>
                    <a:schemeClr val="accent2">
                      <a:lumMod val="75000"/>
                    </a:schemeClr>
                  </a:solidFill>
                </a:rPr>
                <a:t>SAÚDE DA MULHER</a:t>
              </a:r>
              <a:endParaRPr lang="pt-BR" sz="13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 rot="5400000">
              <a:off x="3779912" y="4437112"/>
              <a:ext cx="2952328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 smtClean="0">
                  <a:solidFill>
                    <a:schemeClr val="accent2">
                      <a:lumMod val="75000"/>
                    </a:schemeClr>
                  </a:solidFill>
                </a:rPr>
                <a:t>SAÚDE DA CRIANÇA</a:t>
              </a:r>
              <a:endParaRPr lang="pt-BR" sz="13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 rot="5400000">
              <a:off x="4211960" y="4437112"/>
              <a:ext cx="2952328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 smtClean="0">
                  <a:solidFill>
                    <a:schemeClr val="accent2">
                      <a:lumMod val="75000"/>
                    </a:schemeClr>
                  </a:solidFill>
                </a:rPr>
                <a:t>SAÚDE INDÍGENA</a:t>
              </a:r>
              <a:endParaRPr lang="pt-BR" sz="13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 rot="5400000">
              <a:off x="4644008" y="4437112"/>
              <a:ext cx="2952328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 smtClean="0">
                  <a:solidFill>
                    <a:schemeClr val="accent2">
                      <a:lumMod val="75000"/>
                    </a:schemeClr>
                  </a:solidFill>
                </a:rPr>
                <a:t>TRIAGEM NEONATAL</a:t>
              </a:r>
              <a:endParaRPr lang="pt-BR" sz="13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 rot="5400000">
              <a:off x="5109911" y="4398959"/>
              <a:ext cx="2952328" cy="4363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GERÊNCIA DE MATERNIDADES</a:t>
              </a:r>
            </a:p>
            <a:p>
              <a:pPr algn="ctr"/>
              <a:r>
                <a:rPr lang="pt-B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/AMB. DE ALTO RISCO</a:t>
              </a:r>
              <a:endParaRPr lang="pt-BR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971600" y="5157192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RAPS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971600" y="4869160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CRÔNICAS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971600" y="4581128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smtClean="0">
                  <a:solidFill>
                    <a:schemeClr val="tx2">
                      <a:lumMod val="75000"/>
                    </a:schemeClr>
                  </a:solidFill>
                </a:rPr>
                <a:t>PESSOA COM DEFICIÊNCIA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971600" y="4293096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REGULAÇÃO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971600" y="4005064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ASSISTÊNCIA FARMACÊUTICA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971600" y="3717032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SISTEMA DE INFORMAÇÃO/VISA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Chave esquerda 22"/>
            <p:cNvSpPr/>
            <p:nvPr/>
          </p:nvSpPr>
          <p:spPr>
            <a:xfrm>
              <a:off x="600528" y="3140968"/>
              <a:ext cx="262190" cy="28803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 rot="16200000">
              <a:off x="-94663" y="4534009"/>
              <a:ext cx="1113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tx2"/>
                  </a:solidFill>
                </a:rPr>
                <a:t>TRANSVERSAÍS</a:t>
              </a:r>
              <a:endParaRPr lang="pt-BR" sz="1200" dirty="0">
                <a:solidFill>
                  <a:schemeClr val="tx2"/>
                </a:solidFill>
              </a:endParaRPr>
            </a:p>
          </p:txBody>
        </p:sp>
        <p:sp>
          <p:nvSpPr>
            <p:cNvPr id="28" name="Chave esquerda 27"/>
            <p:cNvSpPr/>
            <p:nvPr/>
          </p:nvSpPr>
          <p:spPr>
            <a:xfrm rot="5400000">
              <a:off x="5274079" y="1574794"/>
              <a:ext cx="432048" cy="2556285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508104" y="2575937"/>
              <a:ext cx="1253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accent2">
                      <a:lumMod val="75000"/>
                    </a:schemeClr>
                  </a:solidFill>
                </a:rPr>
                <a:t>ESTRUTURANTES</a:t>
              </a:r>
              <a:endParaRPr lang="pt-BR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971600" y="3429000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NÚCLEO DE HUMANIZAÇÃO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971600" y="3140968"/>
              <a:ext cx="302433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2">
                      <a:lumMod val="75000"/>
                    </a:schemeClr>
                  </a:solidFill>
                </a:rPr>
                <a:t>OUVIDORIA</a:t>
              </a:r>
              <a:endParaRPr lang="pt-BR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75816" y="498738"/>
            <a:ext cx="6892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 smtClean="0"/>
              <a:t>	</a:t>
            </a:r>
            <a:r>
              <a:rPr lang="pt-BR" sz="3000" dirty="0" smtClean="0">
                <a:latin typeface="Cambria" panose="02040503050406030204" pitchFamily="18" charset="0"/>
              </a:rPr>
              <a:t>Faces e Interfaces da Rede Cegonha</a:t>
            </a:r>
          </a:p>
          <a:p>
            <a:r>
              <a:rPr lang="pt-BR" sz="3000" dirty="0" smtClean="0">
                <a:latin typeface="Cambria" panose="02040503050406030204" pitchFamily="18" charset="0"/>
              </a:rPr>
              <a:t> </a:t>
            </a:r>
            <a:endParaRPr lang="pt-BR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4663"/>
            <a:ext cx="7315200" cy="1154097"/>
          </a:xfrm>
        </p:spPr>
        <p:txBody>
          <a:bodyPr/>
          <a:lstStyle/>
          <a:p>
            <a:r>
              <a:rPr lang="pt-BR" sz="3000" dirty="0" smtClean="0">
                <a:solidFill>
                  <a:schemeClr val="tx1"/>
                </a:solidFill>
              </a:rPr>
              <a:t>COMPONENTES</a:t>
            </a:r>
            <a:endParaRPr lang="pt-BR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8896413"/>
              </p:ext>
            </p:extLst>
          </p:nvPr>
        </p:nvGraphicFramePr>
        <p:xfrm>
          <a:off x="755576" y="1340768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8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fluxograma rede cego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Rede Cegonha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Breve contextualização no Amazonas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844824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200" dirty="0" smtClean="0">
                <a:latin typeface="+mj-lt"/>
              </a:rPr>
              <a:t>Para começo de conversa - Encontro </a:t>
            </a:r>
            <a:r>
              <a:rPr lang="pt-BR" sz="2200" dirty="0">
                <a:latin typeface="+mj-lt"/>
              </a:rPr>
              <a:t>de Gestores do </a:t>
            </a:r>
            <a:r>
              <a:rPr lang="pt-BR" sz="2200" dirty="0" smtClean="0">
                <a:latin typeface="+mj-lt"/>
              </a:rPr>
              <a:t>Amazonas, em </a:t>
            </a:r>
            <a:r>
              <a:rPr lang="pt-BR" sz="2200" dirty="0">
                <a:latin typeface="+mj-lt"/>
              </a:rPr>
              <a:t>Dezembro de 2011, onde </a:t>
            </a:r>
            <a:r>
              <a:rPr lang="pt-BR" sz="2200" dirty="0" smtClean="0">
                <a:latin typeface="+mj-lt"/>
              </a:rPr>
              <a:t>se apresentou aos </a:t>
            </a:r>
            <a:r>
              <a:rPr lang="pt-BR" sz="2200" dirty="0">
                <a:latin typeface="+mj-lt"/>
              </a:rPr>
              <a:t>gestores municipais </a:t>
            </a:r>
            <a:r>
              <a:rPr lang="pt-BR" sz="2200" dirty="0" smtClean="0">
                <a:latin typeface="+mj-lt"/>
              </a:rPr>
              <a:t>a </a:t>
            </a:r>
            <a:r>
              <a:rPr lang="pt-BR" sz="2200" dirty="0">
                <a:latin typeface="+mj-lt"/>
              </a:rPr>
              <a:t>proposta </a:t>
            </a:r>
            <a:r>
              <a:rPr lang="pt-BR" sz="2200" dirty="0" smtClean="0">
                <a:latin typeface="+mj-lt"/>
              </a:rPr>
              <a:t>da </a:t>
            </a:r>
            <a:r>
              <a:rPr lang="pt-BR" sz="2200" dirty="0">
                <a:latin typeface="+mj-lt"/>
              </a:rPr>
              <a:t>Rede Cegonha</a:t>
            </a:r>
            <a:r>
              <a:rPr lang="pt-BR" sz="2200" dirty="0" smtClean="0">
                <a:latin typeface="+mj-lt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200" dirty="0" smtClean="0">
                <a:latin typeface="+mj-lt"/>
              </a:rPr>
              <a:t>Grupo Condutor Estadual – CIB 104/2011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Resolução </a:t>
            </a:r>
            <a:r>
              <a:rPr lang="pt-BR" sz="2400" dirty="0"/>
              <a:t>CIB n° 106/2011 que aprovou </a:t>
            </a:r>
            <a:r>
              <a:rPr lang="pt-BR" sz="2400" dirty="0" smtClean="0"/>
              <a:t>a </a:t>
            </a:r>
            <a:r>
              <a:rPr lang="pt-BR" sz="2400" dirty="0"/>
              <a:t>matriz </a:t>
            </a:r>
            <a:r>
              <a:rPr lang="pt-BR" sz="2400" dirty="0" smtClean="0"/>
              <a:t>diagnóstica </a:t>
            </a:r>
            <a:r>
              <a:rPr lang="pt-BR" sz="2400" dirty="0"/>
              <a:t>indicando as 04 (quatro) </a:t>
            </a:r>
            <a:r>
              <a:rPr lang="pt-BR" sz="2400" dirty="0" smtClean="0"/>
              <a:t>Regiões prioritárias: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 Alto Solimões;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Médio Amazonas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Rio </a:t>
            </a:r>
            <a:r>
              <a:rPr lang="pt-BR" sz="2400" dirty="0"/>
              <a:t>Negro e Solimões e, </a:t>
            </a:r>
            <a:endParaRPr lang="pt-BR" sz="24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Manaus </a:t>
            </a:r>
            <a:r>
              <a:rPr lang="pt-BR" sz="2400" dirty="0"/>
              <a:t>e Entorno.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200" dirty="0" smtClean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endParaRPr 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48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pt-BR" sz="3200" dirty="0" smtClean="0"/>
              <a:t>Objetivos do Plano Estadual da Rede Cegonha</a:t>
            </a:r>
            <a:endParaRPr lang="pt-BR" sz="3200" dirty="0"/>
          </a:p>
        </p:txBody>
      </p:sp>
      <p:sp>
        <p:nvSpPr>
          <p:cNvPr id="8" name="Forma livre 7"/>
          <p:cNvSpPr/>
          <p:nvPr/>
        </p:nvSpPr>
        <p:spPr>
          <a:xfrm>
            <a:off x="255409" y="2670856"/>
            <a:ext cx="8229599" cy="676260"/>
          </a:xfrm>
          <a:custGeom>
            <a:avLst/>
            <a:gdLst>
              <a:gd name="connsiteX0" fmla="*/ 0 w 8229599"/>
              <a:gd name="connsiteY0" fmla="*/ 112712 h 676260"/>
              <a:gd name="connsiteX1" fmla="*/ 112712 w 8229599"/>
              <a:gd name="connsiteY1" fmla="*/ 0 h 676260"/>
              <a:gd name="connsiteX2" fmla="*/ 8116887 w 8229599"/>
              <a:gd name="connsiteY2" fmla="*/ 0 h 676260"/>
              <a:gd name="connsiteX3" fmla="*/ 8229599 w 8229599"/>
              <a:gd name="connsiteY3" fmla="*/ 112712 h 676260"/>
              <a:gd name="connsiteX4" fmla="*/ 8229599 w 8229599"/>
              <a:gd name="connsiteY4" fmla="*/ 563548 h 676260"/>
              <a:gd name="connsiteX5" fmla="*/ 8116887 w 8229599"/>
              <a:gd name="connsiteY5" fmla="*/ 676260 h 676260"/>
              <a:gd name="connsiteX6" fmla="*/ 112712 w 8229599"/>
              <a:gd name="connsiteY6" fmla="*/ 676260 h 676260"/>
              <a:gd name="connsiteX7" fmla="*/ 0 w 8229599"/>
              <a:gd name="connsiteY7" fmla="*/ 563548 h 676260"/>
              <a:gd name="connsiteX8" fmla="*/ 0 w 8229599"/>
              <a:gd name="connsiteY8" fmla="*/ 112712 h 6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676260">
                <a:moveTo>
                  <a:pt x="0" y="112712"/>
                </a:moveTo>
                <a:cubicBezTo>
                  <a:pt x="0" y="50463"/>
                  <a:pt x="50463" y="0"/>
                  <a:pt x="112712" y="0"/>
                </a:cubicBezTo>
                <a:lnTo>
                  <a:pt x="8116887" y="0"/>
                </a:lnTo>
                <a:cubicBezTo>
                  <a:pt x="8179136" y="0"/>
                  <a:pt x="8229599" y="50463"/>
                  <a:pt x="8229599" y="112712"/>
                </a:cubicBezTo>
                <a:lnTo>
                  <a:pt x="8229599" y="563548"/>
                </a:lnTo>
                <a:cubicBezTo>
                  <a:pt x="8229599" y="625797"/>
                  <a:pt x="8179136" y="676260"/>
                  <a:pt x="8116887" y="676260"/>
                </a:cubicBezTo>
                <a:lnTo>
                  <a:pt x="112712" y="676260"/>
                </a:lnTo>
                <a:cubicBezTo>
                  <a:pt x="50463" y="676260"/>
                  <a:pt x="0" y="625797"/>
                  <a:pt x="0" y="563548"/>
                </a:cubicBezTo>
                <a:lnTo>
                  <a:pt x="0" y="1127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7782" tIns="97782" rIns="97782" bIns="97782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kern="1200" dirty="0" smtClean="0"/>
              <a:t>Reduzir </a:t>
            </a:r>
            <a:r>
              <a:rPr lang="pt-BR" sz="1700" kern="1200" dirty="0" smtClean="0"/>
              <a:t>até 2030 a taxa de mortalidade materna global para menos de 70 mortes por 100.000 nascidos vivos, de acordo com os Objetivos de Desenvolvimento Sustentável;</a:t>
            </a:r>
            <a:endParaRPr lang="pt-BR" sz="1700" kern="1200" dirty="0"/>
          </a:p>
        </p:txBody>
      </p:sp>
      <p:sp>
        <p:nvSpPr>
          <p:cNvPr id="9" name="Forma livre 8"/>
          <p:cNvSpPr/>
          <p:nvPr/>
        </p:nvSpPr>
        <p:spPr>
          <a:xfrm>
            <a:off x="218820" y="4321284"/>
            <a:ext cx="8229599" cy="676260"/>
          </a:xfrm>
          <a:custGeom>
            <a:avLst/>
            <a:gdLst>
              <a:gd name="connsiteX0" fmla="*/ 0 w 8229599"/>
              <a:gd name="connsiteY0" fmla="*/ 112712 h 676260"/>
              <a:gd name="connsiteX1" fmla="*/ 112712 w 8229599"/>
              <a:gd name="connsiteY1" fmla="*/ 0 h 676260"/>
              <a:gd name="connsiteX2" fmla="*/ 8116887 w 8229599"/>
              <a:gd name="connsiteY2" fmla="*/ 0 h 676260"/>
              <a:gd name="connsiteX3" fmla="*/ 8229599 w 8229599"/>
              <a:gd name="connsiteY3" fmla="*/ 112712 h 676260"/>
              <a:gd name="connsiteX4" fmla="*/ 8229599 w 8229599"/>
              <a:gd name="connsiteY4" fmla="*/ 563548 h 676260"/>
              <a:gd name="connsiteX5" fmla="*/ 8116887 w 8229599"/>
              <a:gd name="connsiteY5" fmla="*/ 676260 h 676260"/>
              <a:gd name="connsiteX6" fmla="*/ 112712 w 8229599"/>
              <a:gd name="connsiteY6" fmla="*/ 676260 h 676260"/>
              <a:gd name="connsiteX7" fmla="*/ 0 w 8229599"/>
              <a:gd name="connsiteY7" fmla="*/ 563548 h 676260"/>
              <a:gd name="connsiteX8" fmla="*/ 0 w 8229599"/>
              <a:gd name="connsiteY8" fmla="*/ 112712 h 6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676260">
                <a:moveTo>
                  <a:pt x="0" y="112712"/>
                </a:moveTo>
                <a:cubicBezTo>
                  <a:pt x="0" y="50463"/>
                  <a:pt x="50463" y="0"/>
                  <a:pt x="112712" y="0"/>
                </a:cubicBezTo>
                <a:lnTo>
                  <a:pt x="8116887" y="0"/>
                </a:lnTo>
                <a:cubicBezTo>
                  <a:pt x="8179136" y="0"/>
                  <a:pt x="8229599" y="50463"/>
                  <a:pt x="8229599" y="112712"/>
                </a:cubicBezTo>
                <a:lnTo>
                  <a:pt x="8229599" y="563548"/>
                </a:lnTo>
                <a:cubicBezTo>
                  <a:pt x="8229599" y="625797"/>
                  <a:pt x="8179136" y="676260"/>
                  <a:pt x="8116887" y="676260"/>
                </a:cubicBezTo>
                <a:lnTo>
                  <a:pt x="112712" y="676260"/>
                </a:lnTo>
                <a:cubicBezTo>
                  <a:pt x="50463" y="676260"/>
                  <a:pt x="0" y="625797"/>
                  <a:pt x="0" y="563548"/>
                </a:cubicBezTo>
                <a:lnTo>
                  <a:pt x="0" y="1127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7782" tIns="97782" rIns="97782" bIns="97782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kern="1200" dirty="0" smtClean="0"/>
              <a:t>Redução do componente pós-neonatal (28 dias a um ano de vida incompleto) 7,3% ao ano);</a:t>
            </a:r>
            <a:endParaRPr lang="pt-BR" sz="17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1520" y="5063274"/>
            <a:ext cx="8229599" cy="676260"/>
          </a:xfrm>
          <a:custGeom>
            <a:avLst/>
            <a:gdLst>
              <a:gd name="connsiteX0" fmla="*/ 0 w 8229599"/>
              <a:gd name="connsiteY0" fmla="*/ 112712 h 676260"/>
              <a:gd name="connsiteX1" fmla="*/ 112712 w 8229599"/>
              <a:gd name="connsiteY1" fmla="*/ 0 h 676260"/>
              <a:gd name="connsiteX2" fmla="*/ 8116887 w 8229599"/>
              <a:gd name="connsiteY2" fmla="*/ 0 h 676260"/>
              <a:gd name="connsiteX3" fmla="*/ 8229599 w 8229599"/>
              <a:gd name="connsiteY3" fmla="*/ 112712 h 676260"/>
              <a:gd name="connsiteX4" fmla="*/ 8229599 w 8229599"/>
              <a:gd name="connsiteY4" fmla="*/ 563548 h 676260"/>
              <a:gd name="connsiteX5" fmla="*/ 8116887 w 8229599"/>
              <a:gd name="connsiteY5" fmla="*/ 676260 h 676260"/>
              <a:gd name="connsiteX6" fmla="*/ 112712 w 8229599"/>
              <a:gd name="connsiteY6" fmla="*/ 676260 h 676260"/>
              <a:gd name="connsiteX7" fmla="*/ 0 w 8229599"/>
              <a:gd name="connsiteY7" fmla="*/ 563548 h 676260"/>
              <a:gd name="connsiteX8" fmla="*/ 0 w 8229599"/>
              <a:gd name="connsiteY8" fmla="*/ 112712 h 6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676260">
                <a:moveTo>
                  <a:pt x="0" y="112712"/>
                </a:moveTo>
                <a:cubicBezTo>
                  <a:pt x="0" y="50463"/>
                  <a:pt x="50463" y="0"/>
                  <a:pt x="112712" y="0"/>
                </a:cubicBezTo>
                <a:lnTo>
                  <a:pt x="8116887" y="0"/>
                </a:lnTo>
                <a:cubicBezTo>
                  <a:pt x="8179136" y="0"/>
                  <a:pt x="8229599" y="50463"/>
                  <a:pt x="8229599" y="112712"/>
                </a:cubicBezTo>
                <a:lnTo>
                  <a:pt x="8229599" y="563548"/>
                </a:lnTo>
                <a:cubicBezTo>
                  <a:pt x="8229599" y="625797"/>
                  <a:pt x="8179136" y="676260"/>
                  <a:pt x="8116887" y="676260"/>
                </a:cubicBezTo>
                <a:lnTo>
                  <a:pt x="112712" y="676260"/>
                </a:lnTo>
                <a:cubicBezTo>
                  <a:pt x="50463" y="676260"/>
                  <a:pt x="0" y="625797"/>
                  <a:pt x="0" y="563548"/>
                </a:cubicBezTo>
                <a:lnTo>
                  <a:pt x="0" y="1127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7782" tIns="97782" rIns="97782" bIns="97782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kern="1200" dirty="0" smtClean="0"/>
              <a:t>Redução do componente neonatal precoce (0 a 6 dias de vida) queda 3,1% ao ano;</a:t>
            </a:r>
            <a:endParaRPr lang="pt-BR" sz="17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246462" y="5949280"/>
            <a:ext cx="8229599" cy="676260"/>
          </a:xfrm>
          <a:custGeom>
            <a:avLst/>
            <a:gdLst>
              <a:gd name="connsiteX0" fmla="*/ 0 w 8229599"/>
              <a:gd name="connsiteY0" fmla="*/ 112712 h 676260"/>
              <a:gd name="connsiteX1" fmla="*/ 112712 w 8229599"/>
              <a:gd name="connsiteY1" fmla="*/ 0 h 676260"/>
              <a:gd name="connsiteX2" fmla="*/ 8116887 w 8229599"/>
              <a:gd name="connsiteY2" fmla="*/ 0 h 676260"/>
              <a:gd name="connsiteX3" fmla="*/ 8229599 w 8229599"/>
              <a:gd name="connsiteY3" fmla="*/ 112712 h 676260"/>
              <a:gd name="connsiteX4" fmla="*/ 8229599 w 8229599"/>
              <a:gd name="connsiteY4" fmla="*/ 563548 h 676260"/>
              <a:gd name="connsiteX5" fmla="*/ 8116887 w 8229599"/>
              <a:gd name="connsiteY5" fmla="*/ 676260 h 676260"/>
              <a:gd name="connsiteX6" fmla="*/ 112712 w 8229599"/>
              <a:gd name="connsiteY6" fmla="*/ 676260 h 676260"/>
              <a:gd name="connsiteX7" fmla="*/ 0 w 8229599"/>
              <a:gd name="connsiteY7" fmla="*/ 563548 h 676260"/>
              <a:gd name="connsiteX8" fmla="*/ 0 w 8229599"/>
              <a:gd name="connsiteY8" fmla="*/ 112712 h 6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676260">
                <a:moveTo>
                  <a:pt x="0" y="112712"/>
                </a:moveTo>
                <a:cubicBezTo>
                  <a:pt x="0" y="50463"/>
                  <a:pt x="50463" y="0"/>
                  <a:pt x="112712" y="0"/>
                </a:cubicBezTo>
                <a:lnTo>
                  <a:pt x="8116887" y="0"/>
                </a:lnTo>
                <a:cubicBezTo>
                  <a:pt x="8179136" y="0"/>
                  <a:pt x="8229599" y="50463"/>
                  <a:pt x="8229599" y="112712"/>
                </a:cubicBezTo>
                <a:lnTo>
                  <a:pt x="8229599" y="563548"/>
                </a:lnTo>
                <a:cubicBezTo>
                  <a:pt x="8229599" y="625797"/>
                  <a:pt x="8179136" y="676260"/>
                  <a:pt x="8116887" y="676260"/>
                </a:cubicBezTo>
                <a:lnTo>
                  <a:pt x="112712" y="676260"/>
                </a:lnTo>
                <a:cubicBezTo>
                  <a:pt x="50463" y="676260"/>
                  <a:pt x="0" y="625797"/>
                  <a:pt x="0" y="563548"/>
                </a:cubicBezTo>
                <a:lnTo>
                  <a:pt x="0" y="1127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7782" tIns="97782" rIns="97782" bIns="97782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700" kern="1200" dirty="0" smtClean="0"/>
              <a:t>A redução média anual da taxa de mortalidade infantil (TMI), em 4,8% ao ano.</a:t>
            </a:r>
            <a:endParaRPr lang="pt-BR" sz="1700" kern="1200" dirty="0"/>
          </a:p>
        </p:txBody>
      </p:sp>
      <p:sp>
        <p:nvSpPr>
          <p:cNvPr id="13" name="Forma livre 12"/>
          <p:cNvSpPr/>
          <p:nvPr/>
        </p:nvSpPr>
        <p:spPr>
          <a:xfrm>
            <a:off x="232019" y="3546384"/>
            <a:ext cx="8229599" cy="676260"/>
          </a:xfrm>
          <a:custGeom>
            <a:avLst/>
            <a:gdLst>
              <a:gd name="connsiteX0" fmla="*/ 0 w 8229599"/>
              <a:gd name="connsiteY0" fmla="*/ 112712 h 676260"/>
              <a:gd name="connsiteX1" fmla="*/ 112712 w 8229599"/>
              <a:gd name="connsiteY1" fmla="*/ 0 h 676260"/>
              <a:gd name="connsiteX2" fmla="*/ 8116887 w 8229599"/>
              <a:gd name="connsiteY2" fmla="*/ 0 h 676260"/>
              <a:gd name="connsiteX3" fmla="*/ 8229599 w 8229599"/>
              <a:gd name="connsiteY3" fmla="*/ 112712 h 676260"/>
              <a:gd name="connsiteX4" fmla="*/ 8229599 w 8229599"/>
              <a:gd name="connsiteY4" fmla="*/ 563548 h 676260"/>
              <a:gd name="connsiteX5" fmla="*/ 8116887 w 8229599"/>
              <a:gd name="connsiteY5" fmla="*/ 676260 h 676260"/>
              <a:gd name="connsiteX6" fmla="*/ 112712 w 8229599"/>
              <a:gd name="connsiteY6" fmla="*/ 676260 h 676260"/>
              <a:gd name="connsiteX7" fmla="*/ 0 w 8229599"/>
              <a:gd name="connsiteY7" fmla="*/ 563548 h 676260"/>
              <a:gd name="connsiteX8" fmla="*/ 0 w 8229599"/>
              <a:gd name="connsiteY8" fmla="*/ 112712 h 6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599" h="676260">
                <a:moveTo>
                  <a:pt x="0" y="112712"/>
                </a:moveTo>
                <a:cubicBezTo>
                  <a:pt x="0" y="50463"/>
                  <a:pt x="50463" y="0"/>
                  <a:pt x="112712" y="0"/>
                </a:cubicBezTo>
                <a:lnTo>
                  <a:pt x="8116887" y="0"/>
                </a:lnTo>
                <a:cubicBezTo>
                  <a:pt x="8179136" y="0"/>
                  <a:pt x="8229599" y="50463"/>
                  <a:pt x="8229599" y="112712"/>
                </a:cubicBezTo>
                <a:lnTo>
                  <a:pt x="8229599" y="563548"/>
                </a:lnTo>
                <a:cubicBezTo>
                  <a:pt x="8229599" y="625797"/>
                  <a:pt x="8179136" y="676260"/>
                  <a:pt x="8116887" y="676260"/>
                </a:cubicBezTo>
                <a:lnTo>
                  <a:pt x="112712" y="676260"/>
                </a:lnTo>
                <a:cubicBezTo>
                  <a:pt x="50463" y="676260"/>
                  <a:pt x="0" y="625797"/>
                  <a:pt x="0" y="563548"/>
                </a:cubicBezTo>
                <a:lnTo>
                  <a:pt x="0" y="1127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7782" tIns="97782" rIns="97782" bIns="97782" numCol="1" spcCol="1270" anchor="ctr" anchorCtr="0">
            <a:noAutofit/>
          </a:bodyPr>
          <a:lstStyle/>
          <a:p>
            <a:pPr lvl="0" algn="just" defTabSz="755650">
              <a:lnSpc>
                <a:spcPct val="90000"/>
              </a:lnSpc>
              <a:spcAft>
                <a:spcPct val="35000"/>
              </a:spcAft>
            </a:pPr>
            <a:r>
              <a:rPr lang="pt-BR" sz="1700" dirty="0" smtClean="0"/>
              <a:t>Segundo MS a meta no Brasil é reduzir </a:t>
            </a:r>
            <a:r>
              <a:rPr lang="pt-BR" sz="1700" dirty="0"/>
              <a:t>a mortalidade materna para 30/100 mil nascido vivos até 2030 ;</a:t>
            </a:r>
            <a:endParaRPr lang="pt-BR" sz="1700" kern="1200" dirty="0"/>
          </a:p>
        </p:txBody>
      </p:sp>
    </p:spTree>
    <p:extLst>
      <p:ext uri="{BB962C8B-B14F-4D97-AF65-F5344CB8AC3E}">
        <p14:creationId xmlns:p14="http://schemas.microsoft.com/office/powerpoint/2010/main" val="11613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Como? Estratégias Rede Cegonha</a:t>
            </a:r>
            <a:endParaRPr lang="pt-BR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571624"/>
              </p:ext>
            </p:extLst>
          </p:nvPr>
        </p:nvGraphicFramePr>
        <p:xfrm>
          <a:off x="251520" y="1412776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1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0010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Como? Estratégias Rede Cegonha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107504" y="1857247"/>
            <a:ext cx="8136904" cy="687375"/>
          </a:xfrm>
          <a:custGeom>
            <a:avLst/>
            <a:gdLst>
              <a:gd name="connsiteX0" fmla="*/ 0 w 8136904"/>
              <a:gd name="connsiteY0" fmla="*/ 229130 h 1374750"/>
              <a:gd name="connsiteX1" fmla="*/ 229130 w 8136904"/>
              <a:gd name="connsiteY1" fmla="*/ 0 h 1374750"/>
              <a:gd name="connsiteX2" fmla="*/ 7907774 w 8136904"/>
              <a:gd name="connsiteY2" fmla="*/ 0 h 1374750"/>
              <a:gd name="connsiteX3" fmla="*/ 8136904 w 8136904"/>
              <a:gd name="connsiteY3" fmla="*/ 229130 h 1374750"/>
              <a:gd name="connsiteX4" fmla="*/ 8136904 w 8136904"/>
              <a:gd name="connsiteY4" fmla="*/ 1145620 h 1374750"/>
              <a:gd name="connsiteX5" fmla="*/ 7907774 w 8136904"/>
              <a:gd name="connsiteY5" fmla="*/ 1374750 h 1374750"/>
              <a:gd name="connsiteX6" fmla="*/ 229130 w 8136904"/>
              <a:gd name="connsiteY6" fmla="*/ 1374750 h 1374750"/>
              <a:gd name="connsiteX7" fmla="*/ 0 w 8136904"/>
              <a:gd name="connsiteY7" fmla="*/ 1145620 h 1374750"/>
              <a:gd name="connsiteX8" fmla="*/ 0 w 8136904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904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7907774" y="0"/>
                </a:lnTo>
                <a:cubicBezTo>
                  <a:pt x="8034319" y="0"/>
                  <a:pt x="8136904" y="102585"/>
                  <a:pt x="8136904" y="229130"/>
                </a:cubicBezTo>
                <a:lnTo>
                  <a:pt x="8136904" y="1145620"/>
                </a:lnTo>
                <a:cubicBezTo>
                  <a:pt x="8136904" y="1272165"/>
                  <a:pt x="8034319" y="1374750"/>
                  <a:pt x="7907774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lvl="0" algn="just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 smtClean="0">
                <a:latin typeface="+mj-lt"/>
              </a:rPr>
              <a:t>Núcleos de Vigilância de Óbito Materno e Infantil;</a:t>
            </a:r>
            <a:endParaRPr lang="pt-BR" sz="2400" kern="1200" dirty="0">
              <a:latin typeface="+mj-lt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107504" y="2852936"/>
            <a:ext cx="8136904" cy="1374750"/>
          </a:xfrm>
          <a:custGeom>
            <a:avLst/>
            <a:gdLst>
              <a:gd name="connsiteX0" fmla="*/ 0 w 8136904"/>
              <a:gd name="connsiteY0" fmla="*/ 229130 h 1374750"/>
              <a:gd name="connsiteX1" fmla="*/ 229130 w 8136904"/>
              <a:gd name="connsiteY1" fmla="*/ 0 h 1374750"/>
              <a:gd name="connsiteX2" fmla="*/ 7907774 w 8136904"/>
              <a:gd name="connsiteY2" fmla="*/ 0 h 1374750"/>
              <a:gd name="connsiteX3" fmla="*/ 8136904 w 8136904"/>
              <a:gd name="connsiteY3" fmla="*/ 229130 h 1374750"/>
              <a:gd name="connsiteX4" fmla="*/ 8136904 w 8136904"/>
              <a:gd name="connsiteY4" fmla="*/ 1145620 h 1374750"/>
              <a:gd name="connsiteX5" fmla="*/ 7907774 w 8136904"/>
              <a:gd name="connsiteY5" fmla="*/ 1374750 h 1374750"/>
              <a:gd name="connsiteX6" fmla="*/ 229130 w 8136904"/>
              <a:gd name="connsiteY6" fmla="*/ 1374750 h 1374750"/>
              <a:gd name="connsiteX7" fmla="*/ 0 w 8136904"/>
              <a:gd name="connsiteY7" fmla="*/ 1145620 h 1374750"/>
              <a:gd name="connsiteX8" fmla="*/ 0 w 8136904"/>
              <a:gd name="connsiteY8" fmla="*/ 229130 h 13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904" h="1374750">
                <a:moveTo>
                  <a:pt x="0" y="229130"/>
                </a:moveTo>
                <a:cubicBezTo>
                  <a:pt x="0" y="102585"/>
                  <a:pt x="102585" y="0"/>
                  <a:pt x="229130" y="0"/>
                </a:cubicBezTo>
                <a:lnTo>
                  <a:pt x="7907774" y="0"/>
                </a:lnTo>
                <a:cubicBezTo>
                  <a:pt x="8034319" y="0"/>
                  <a:pt x="8136904" y="102585"/>
                  <a:pt x="8136904" y="229130"/>
                </a:cubicBezTo>
                <a:lnTo>
                  <a:pt x="8136904" y="1145620"/>
                </a:lnTo>
                <a:cubicBezTo>
                  <a:pt x="8136904" y="1272165"/>
                  <a:pt x="8034319" y="1374750"/>
                  <a:pt x="7907774" y="1374750"/>
                </a:cubicBezTo>
                <a:lnTo>
                  <a:pt x="229130" y="1374750"/>
                </a:lnTo>
                <a:cubicBezTo>
                  <a:pt x="102585" y="1374750"/>
                  <a:pt x="0" y="1272165"/>
                  <a:pt x="0" y="1145620"/>
                </a:cubicBezTo>
                <a:lnTo>
                  <a:pt x="0" y="2291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8662909"/>
              <a:satOff val="7828"/>
              <a:lumOff val="884"/>
              <a:alphaOff val="0"/>
            </a:schemeClr>
          </a:fillRef>
          <a:effectRef idx="1">
            <a:schemeClr val="accent2">
              <a:hueOff val="-8662909"/>
              <a:satOff val="7828"/>
              <a:lumOff val="88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2360" tIns="162360" rIns="162360" bIns="162360" numCol="1" spcCol="1270" anchor="ctr" anchorCtr="0">
            <a:noAutofit/>
          </a:bodyPr>
          <a:lstStyle/>
          <a:p>
            <a:pPr lvl="0" algn="just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 smtClean="0">
                <a:latin typeface="+mj-lt"/>
              </a:rPr>
              <a:t>Grupo Condutor Municipal ou Regional para deliberação de ações de Combate a Mortalidade Materna e estruturação da rede;</a:t>
            </a:r>
            <a:endParaRPr lang="pt-BR" sz="2400" kern="1200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orma livre 8"/>
          <p:cNvSpPr/>
          <p:nvPr/>
        </p:nvSpPr>
        <p:spPr>
          <a:xfrm>
            <a:off x="179513" y="4372645"/>
            <a:ext cx="8136903" cy="1072579"/>
          </a:xfrm>
          <a:custGeom>
            <a:avLst/>
            <a:gdLst>
              <a:gd name="connsiteX0" fmla="*/ 0 w 8136903"/>
              <a:gd name="connsiteY0" fmla="*/ 178767 h 1072579"/>
              <a:gd name="connsiteX1" fmla="*/ 178767 w 8136903"/>
              <a:gd name="connsiteY1" fmla="*/ 0 h 1072579"/>
              <a:gd name="connsiteX2" fmla="*/ 7958136 w 8136903"/>
              <a:gd name="connsiteY2" fmla="*/ 0 h 1072579"/>
              <a:gd name="connsiteX3" fmla="*/ 8136903 w 8136903"/>
              <a:gd name="connsiteY3" fmla="*/ 178767 h 1072579"/>
              <a:gd name="connsiteX4" fmla="*/ 8136903 w 8136903"/>
              <a:gd name="connsiteY4" fmla="*/ 893812 h 1072579"/>
              <a:gd name="connsiteX5" fmla="*/ 7958136 w 8136903"/>
              <a:gd name="connsiteY5" fmla="*/ 1072579 h 1072579"/>
              <a:gd name="connsiteX6" fmla="*/ 178767 w 8136903"/>
              <a:gd name="connsiteY6" fmla="*/ 1072579 h 1072579"/>
              <a:gd name="connsiteX7" fmla="*/ 0 w 8136903"/>
              <a:gd name="connsiteY7" fmla="*/ 893812 h 1072579"/>
              <a:gd name="connsiteX8" fmla="*/ 0 w 8136903"/>
              <a:gd name="connsiteY8" fmla="*/ 178767 h 107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903" h="1072579">
                <a:moveTo>
                  <a:pt x="0" y="178767"/>
                </a:moveTo>
                <a:cubicBezTo>
                  <a:pt x="0" y="80037"/>
                  <a:pt x="80037" y="0"/>
                  <a:pt x="178767" y="0"/>
                </a:cubicBezTo>
                <a:lnTo>
                  <a:pt x="7958136" y="0"/>
                </a:lnTo>
                <a:cubicBezTo>
                  <a:pt x="8056866" y="0"/>
                  <a:pt x="8136903" y="80037"/>
                  <a:pt x="8136903" y="178767"/>
                </a:cubicBezTo>
                <a:lnTo>
                  <a:pt x="8136903" y="893812"/>
                </a:lnTo>
                <a:cubicBezTo>
                  <a:pt x="8136903" y="992542"/>
                  <a:pt x="8056866" y="1072579"/>
                  <a:pt x="7958136" y="1072579"/>
                </a:cubicBezTo>
                <a:lnTo>
                  <a:pt x="178767" y="1072579"/>
                </a:lnTo>
                <a:cubicBezTo>
                  <a:pt x="80037" y="1072579"/>
                  <a:pt x="0" y="992542"/>
                  <a:pt x="0" y="893812"/>
                </a:cubicBezTo>
                <a:lnTo>
                  <a:pt x="0" y="17876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1550546"/>
              <a:satOff val="10438"/>
              <a:lumOff val="1179"/>
              <a:alphaOff val="0"/>
            </a:schemeClr>
          </a:fillRef>
          <a:effectRef idx="1">
            <a:schemeClr val="accent2">
              <a:hueOff val="-11550546"/>
              <a:satOff val="10438"/>
              <a:lumOff val="117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5229" tIns="155229" rIns="155229" bIns="155229" numCol="1" spcCol="1270" anchor="ctr" anchorCtr="0">
            <a:noAutofit/>
          </a:bodyPr>
          <a:lstStyle/>
          <a:p>
            <a:pPr lvl="0" algn="just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 smtClean="0">
                <a:latin typeface="+mj-lt"/>
              </a:rPr>
              <a:t>Aplicação da Ferramenta CAUSA RAIZ na investigação de óbitos maternos;</a:t>
            </a:r>
            <a:endParaRPr lang="pt-BR" sz="24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3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E .... Plano de Redução da MORTE MATERNA no Estado</a:t>
            </a:r>
            <a:endParaRPr lang="pt-BR" altLang="pt-BR" sz="28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81738"/>
              </p:ext>
            </p:extLst>
          </p:nvPr>
        </p:nvGraphicFramePr>
        <p:xfrm>
          <a:off x="251520" y="1484313"/>
          <a:ext cx="7920880" cy="244874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41787"/>
                <a:gridCol w="3679093"/>
              </a:tblGrid>
              <a:tr h="4906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</a:tr>
              <a:tr h="805919">
                <a:tc>
                  <a:txBody>
                    <a:bodyPr/>
                    <a:lstStyle/>
                    <a:p>
                      <a:pPr marL="192088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Definir e uniformizar protocolos clínicos para implementação nas maternidades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  <a:tc>
                  <a:txBody>
                    <a:bodyPr/>
                    <a:lstStyle/>
                    <a:p>
                      <a:pPr marL="192088" marR="0" indent="-63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Implantar protocolos clínicos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 maternidades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Unidades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Saúde do Interior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Institucionalizar e uniformizar a utilização de protocolos clínicos obstétricos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 Unidades de Saúde dos municípios do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  <a:tc>
                  <a:txBody>
                    <a:bodyPr/>
                    <a:lstStyle/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Apresentar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protocolos aos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municípios  por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Videoconferência e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57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Apoiar os municípios na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implantação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protocolos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0" marR="63090" marT="0" marB="0"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56477"/>
              </p:ext>
            </p:extLst>
          </p:nvPr>
        </p:nvGraphicFramePr>
        <p:xfrm>
          <a:off x="251520" y="3983117"/>
          <a:ext cx="7920880" cy="139009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48472"/>
                <a:gridCol w="3672408"/>
              </a:tblGrid>
              <a:tr h="13900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Aperfeiçoar o preenchimento da DO e Prontuários 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nos 62 municípios.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Capacitar profissionais quanto Registro</a:t>
                      </a:r>
                      <a:r>
                        <a:rPr lang="pt-BR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da DO e </a:t>
                      </a:r>
                      <a:r>
                        <a:rPr lang="pt-BR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qualificar o registro em prontuários de saúde por videoconferência para os municípios.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79849"/>
              </p:ext>
            </p:extLst>
          </p:nvPr>
        </p:nvGraphicFramePr>
        <p:xfrm>
          <a:off x="539552" y="1551243"/>
          <a:ext cx="7632848" cy="144570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816424"/>
                <a:gridCol w="3816424"/>
              </a:tblGrid>
              <a:tr h="4907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9" marR="63099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9" marR="63099" marT="0" marB="0" anchor="ctr"/>
                </a:tc>
              </a:tr>
              <a:tr h="9549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Reduzir as divergências entre os registros da DO, investigação de óbito e causa raiz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Reunir com os responsáveis dos núcleos de investigação de óbitos </a:t>
                      </a:r>
                      <a:r>
                        <a:rPr lang="pt-BR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Municipal;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E .... Plano de Redução da MORTE MATERNA no Estado</a:t>
            </a:r>
            <a:endParaRPr lang="pt-BR" altLang="pt-BR" sz="2800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82535"/>
              </p:ext>
            </p:extLst>
          </p:nvPr>
        </p:nvGraphicFramePr>
        <p:xfrm>
          <a:off x="540321" y="3068960"/>
          <a:ext cx="7632079" cy="214880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815682"/>
                <a:gridCol w="3816397"/>
              </a:tblGrid>
              <a:tr h="10801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Reduzir óbitos por causas hemorrágicas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Capacitar profissionais do Estado do Amazonas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Capacitar profissionais quanto ao manejo de casos de Hemorragia pós-parto.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Transmitir capacitação por videoconferência para os municípios.</a:t>
                      </a:r>
                    </a:p>
                  </a:txBody>
                  <a:tcPr marL="68569" marR="68569" marT="0" marB="0" anchor="ctr"/>
                </a:tc>
              </a:tr>
              <a:tr h="10686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Monitorar trimestralmente taxa de cesariana; Mães com 07 ou mais consultas de pré-natal; Taxa de parto Normal; Indicações de cesariana; Tempo de permanência;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Inicialmente nas 4 maternidades de Manaus</a:t>
                      </a: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Monitoramento de indicadores</a:t>
                      </a:r>
                    </a:p>
                  </a:txBody>
                  <a:tcPr marL="68569" marR="68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352928" cy="1143000"/>
          </a:xfrm>
        </p:spPr>
        <p:txBody>
          <a:bodyPr/>
          <a:lstStyle/>
          <a:p>
            <a:pPr algn="r"/>
            <a:r>
              <a:rPr lang="pt-BR" sz="3200" dirty="0" smtClean="0">
                <a:solidFill>
                  <a:schemeClr val="tx1"/>
                </a:solidFill>
              </a:rPr>
              <a:t> Óbitos </a:t>
            </a:r>
            <a:r>
              <a:rPr lang="pt-BR" sz="3200" dirty="0">
                <a:solidFill>
                  <a:schemeClr val="tx1"/>
                </a:solidFill>
              </a:rPr>
              <a:t>maternos, por municípios de </a:t>
            </a:r>
            <a:r>
              <a:rPr lang="pt-BR" sz="3200" dirty="0" smtClean="0">
                <a:solidFill>
                  <a:schemeClr val="tx1"/>
                </a:solidFill>
              </a:rPr>
              <a:t>ocorrência/</a:t>
            </a:r>
            <a:br>
              <a:rPr lang="pt-BR" sz="3200" dirty="0" smtClean="0">
                <a:solidFill>
                  <a:schemeClr val="tx1"/>
                </a:solidFill>
              </a:rPr>
            </a:br>
            <a:r>
              <a:rPr lang="pt-BR" sz="3200" dirty="0" smtClean="0">
                <a:solidFill>
                  <a:schemeClr val="tx1"/>
                </a:solidFill>
              </a:rPr>
              <a:t>Amazonas</a:t>
            </a:r>
            <a:endParaRPr lang="pt-BR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13817"/>
              </p:ext>
            </p:extLst>
          </p:nvPr>
        </p:nvGraphicFramePr>
        <p:xfrm>
          <a:off x="1691680" y="1249416"/>
          <a:ext cx="5688632" cy="49158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40360"/>
                <a:gridCol w="1512168"/>
                <a:gridCol w="936104"/>
              </a:tblGrid>
              <a:tr h="2132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Município de ocorrência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Atalaia </a:t>
                      </a:r>
                      <a:r>
                        <a:rPr lang="pt-BR" sz="1400" u="none" strike="noStrike" dirty="0">
                          <a:effectLst/>
                        </a:rPr>
                        <a:t>do Norte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Boa </a:t>
                      </a:r>
                      <a:r>
                        <a:rPr lang="pt-BR" sz="1400" u="none" strike="noStrike" dirty="0">
                          <a:effectLst/>
                        </a:rPr>
                        <a:t>Vista do Ramos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Borba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Coari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Codajás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Eirunepé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Envira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Fonte </a:t>
                      </a:r>
                      <a:r>
                        <a:rPr lang="pt-BR" sz="1400" u="none" strike="noStrike" dirty="0">
                          <a:effectLst/>
                        </a:rPr>
                        <a:t>Boa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Itamarati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Manaus</a:t>
                      </a:r>
                      <a:endParaRPr lang="pt-BR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19</a:t>
                      </a:r>
                      <a:endParaRPr lang="pt-BR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pt-BR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Manicoré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Maués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Nhamundá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Parintins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Santo </a:t>
                      </a:r>
                      <a:r>
                        <a:rPr lang="pt-BR" sz="1400" u="none" strike="noStrike" dirty="0">
                          <a:effectLst/>
                        </a:rPr>
                        <a:t>Antônio do Içá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São </a:t>
                      </a:r>
                      <a:r>
                        <a:rPr lang="pt-BR" sz="1400" u="none" strike="noStrike" dirty="0">
                          <a:effectLst/>
                        </a:rPr>
                        <a:t>Gabriel da Cachoeira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São </a:t>
                      </a:r>
                      <a:r>
                        <a:rPr lang="pt-BR" sz="1400" u="none" strike="noStrike" dirty="0">
                          <a:effectLst/>
                        </a:rPr>
                        <a:t>Paulo de Olivença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Tabatinga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Tapauá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effectLst/>
                        </a:rPr>
                        <a:t>Tefé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  <a:tr h="21325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4" marR="8704" marT="8704" marB="0" anchor="b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647832" y="6165304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SIM-AM/NUSI/ASTEC-SASS/FVS-AM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92080" y="6165304"/>
            <a:ext cx="2172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Dados parciais até 28/06/2018</a:t>
            </a:r>
          </a:p>
        </p:txBody>
      </p:sp>
    </p:spTree>
    <p:extLst>
      <p:ext uri="{BB962C8B-B14F-4D97-AF65-F5344CB8AC3E}">
        <p14:creationId xmlns:p14="http://schemas.microsoft.com/office/powerpoint/2010/main" val="2839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t-BR" sz="2800" dirty="0"/>
              <a:t>Plano de Redução da MORTE MATERNA no Estado</a:t>
            </a:r>
            <a:endParaRPr lang="pt-BR" altLang="pt-BR" sz="28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47397"/>
              </p:ext>
            </p:extLst>
          </p:nvPr>
        </p:nvGraphicFramePr>
        <p:xfrm>
          <a:off x="611188" y="1412875"/>
          <a:ext cx="7489204" cy="15460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456756"/>
                <a:gridCol w="4032448"/>
              </a:tblGrid>
              <a:tr h="431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8" marR="6309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8" marR="63098" marT="0" marB="0" anchor="ctr"/>
                </a:tc>
              </a:tr>
              <a:tr h="11140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Estabelecer fluxo de transferência de mulheres dos municípios para capital juntamente com a guia de transferência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Construir fluxo em conjunto com representantes municipais.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25438"/>
              </p:ext>
            </p:extLst>
          </p:nvPr>
        </p:nvGraphicFramePr>
        <p:xfrm>
          <a:off x="611560" y="3068960"/>
          <a:ext cx="7488832" cy="20501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456384"/>
                <a:gridCol w="4032448"/>
              </a:tblGrid>
              <a:tr h="9700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Institucionalizar o resumo de alta nas </a:t>
                      </a:r>
                      <a:r>
                        <a:rPr lang="pt-BR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maternidades públicas do Estado.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Fornecer impressos do resumo de alta</a:t>
                      </a:r>
                    </a:p>
                  </a:txBody>
                  <a:tcPr marL="68572" marR="68572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Reativar comitê estadual de prevenção da mortalidade materna e infantil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Realizar reunião para definir presidente.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Rever Estatuto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Criar calendário de reuniões bimestrais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5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7620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dirty="0"/>
              <a:t>Plano de Redução da MORTE MATERNA no Estado</a:t>
            </a:r>
            <a:endParaRPr lang="pt-BR" altLang="pt-BR" sz="280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80408"/>
              </p:ext>
            </p:extLst>
          </p:nvPr>
        </p:nvGraphicFramePr>
        <p:xfrm>
          <a:off x="323528" y="1268760"/>
          <a:ext cx="7992888" cy="280831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824536"/>
                <a:gridCol w="3168352"/>
              </a:tblGrid>
              <a:tr h="4320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6" marR="6309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096" marR="63096" marT="0" marB="0" anchor="ctr"/>
                </a:tc>
              </a:tr>
              <a:tr h="23762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Qualificar os Profissionais das Maternidades da Capital e Unidades do Interior, em parceria com o CETAM em Suporte Básico de Vida;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ELABORAÇÃO e encaminhamento do Projeto para a realização do curso ALSO (urgências e emergências obstétricas) para 100 profissionais da Capital e Interior.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Elaboração do Projeto de qualificação dos Profissionais das Maternidades da Capital e Unidades do Interior em parceria com SEMSA: Suporte Avançado em Vida (neonatal e obstétrica) pelo SAMU.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Qualificação dos Profissionais das Maternidades da Capital e Unidades do Interior.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43110"/>
              </p:ext>
            </p:extLst>
          </p:nvPr>
        </p:nvGraphicFramePr>
        <p:xfrm>
          <a:off x="323528" y="4149080"/>
          <a:ext cx="7992888" cy="250621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958551"/>
                <a:gridCol w="3034337"/>
              </a:tblGrid>
              <a:tr h="21935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Elaboração do projeto de qualificação dos Profissionais das Maternidades da Capital e Unidades do Interior em parceria com o CETAM: </a:t>
                      </a:r>
                      <a:r>
                        <a:rPr lang="pt-BR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Acolhimento e classificação de risco para obstetrícia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Suporte avançado em vida; Qualidade e segurança do paciente; Registro no prontuário; Controle de infecção </a:t>
                      </a:r>
                      <a:r>
                        <a:rPr lang="pt-BR" sz="13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hospitalar;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Atualização de parteiras tradicionais.</a:t>
                      </a: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Qualificação dos Profissionais das Maternidades da Capital e Unidades do Interior em parceria com o CETAM: Acolhimento e classificação de risco para obstetrícia; Suporte avançado em vida; Qualidade e segurança do paciente; Registro no prontuário; Controle de infecção hospitalar;; Atualização de parteiras tradicionais; </a:t>
                      </a:r>
                    </a:p>
                  </a:txBody>
                  <a:tcPr marL="68566" marR="685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82846046"/>
              </p:ext>
            </p:extLst>
          </p:nvPr>
        </p:nvGraphicFramePr>
        <p:xfrm>
          <a:off x="3779837" y="2276872"/>
          <a:ext cx="5364163" cy="279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90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pt-BR" sz="2600" b="1" spc="50" dirty="0" smtClean="0">
                <a:ln w="11430"/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      Desafios ampliação Rede Cegonha</a:t>
            </a:r>
            <a:endParaRPr lang="pt-BR" sz="26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57200" y="1268760"/>
            <a:ext cx="7859215" cy="715052"/>
          </a:xfrm>
          <a:custGeom>
            <a:avLst/>
            <a:gdLst>
              <a:gd name="connsiteX0" fmla="*/ 0 w 7859215"/>
              <a:gd name="connsiteY0" fmla="*/ 119178 h 715052"/>
              <a:gd name="connsiteX1" fmla="*/ 119178 w 7859215"/>
              <a:gd name="connsiteY1" fmla="*/ 0 h 715052"/>
              <a:gd name="connsiteX2" fmla="*/ 7740037 w 7859215"/>
              <a:gd name="connsiteY2" fmla="*/ 0 h 715052"/>
              <a:gd name="connsiteX3" fmla="*/ 7859215 w 7859215"/>
              <a:gd name="connsiteY3" fmla="*/ 119178 h 715052"/>
              <a:gd name="connsiteX4" fmla="*/ 7859215 w 7859215"/>
              <a:gd name="connsiteY4" fmla="*/ 595874 h 715052"/>
              <a:gd name="connsiteX5" fmla="*/ 7740037 w 7859215"/>
              <a:gd name="connsiteY5" fmla="*/ 715052 h 715052"/>
              <a:gd name="connsiteX6" fmla="*/ 119178 w 7859215"/>
              <a:gd name="connsiteY6" fmla="*/ 715052 h 715052"/>
              <a:gd name="connsiteX7" fmla="*/ 0 w 7859215"/>
              <a:gd name="connsiteY7" fmla="*/ 595874 h 715052"/>
              <a:gd name="connsiteX8" fmla="*/ 0 w 785921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7740037" y="0"/>
                </a:lnTo>
                <a:cubicBezTo>
                  <a:pt x="7805857" y="0"/>
                  <a:pt x="7859215" y="53358"/>
                  <a:pt x="7859215" y="119178"/>
                </a:cubicBezTo>
                <a:lnTo>
                  <a:pt x="7859215" y="595874"/>
                </a:lnTo>
                <a:cubicBezTo>
                  <a:pt x="7859215" y="661694"/>
                  <a:pt x="7805857" y="715052"/>
                  <a:pt x="774003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Qualificação  das maternidades;</a:t>
            </a:r>
            <a:endParaRPr lang="pt-BR" sz="1800" kern="1200"/>
          </a:p>
        </p:txBody>
      </p:sp>
      <p:sp>
        <p:nvSpPr>
          <p:cNvPr id="8" name="Forma livre 7"/>
          <p:cNvSpPr/>
          <p:nvPr/>
        </p:nvSpPr>
        <p:spPr>
          <a:xfrm>
            <a:off x="457200" y="2132856"/>
            <a:ext cx="7859215" cy="715052"/>
          </a:xfrm>
          <a:custGeom>
            <a:avLst/>
            <a:gdLst>
              <a:gd name="connsiteX0" fmla="*/ 0 w 7859215"/>
              <a:gd name="connsiteY0" fmla="*/ 119178 h 715052"/>
              <a:gd name="connsiteX1" fmla="*/ 119178 w 7859215"/>
              <a:gd name="connsiteY1" fmla="*/ 0 h 715052"/>
              <a:gd name="connsiteX2" fmla="*/ 7740037 w 7859215"/>
              <a:gd name="connsiteY2" fmla="*/ 0 h 715052"/>
              <a:gd name="connsiteX3" fmla="*/ 7859215 w 7859215"/>
              <a:gd name="connsiteY3" fmla="*/ 119178 h 715052"/>
              <a:gd name="connsiteX4" fmla="*/ 7859215 w 7859215"/>
              <a:gd name="connsiteY4" fmla="*/ 595874 h 715052"/>
              <a:gd name="connsiteX5" fmla="*/ 7740037 w 7859215"/>
              <a:gd name="connsiteY5" fmla="*/ 715052 h 715052"/>
              <a:gd name="connsiteX6" fmla="*/ 119178 w 7859215"/>
              <a:gd name="connsiteY6" fmla="*/ 715052 h 715052"/>
              <a:gd name="connsiteX7" fmla="*/ 0 w 7859215"/>
              <a:gd name="connsiteY7" fmla="*/ 595874 h 715052"/>
              <a:gd name="connsiteX8" fmla="*/ 0 w 785921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7740037" y="0"/>
                </a:lnTo>
                <a:cubicBezTo>
                  <a:pt x="7805857" y="0"/>
                  <a:pt x="7859215" y="53358"/>
                  <a:pt x="7859215" y="119178"/>
                </a:cubicBezTo>
                <a:lnTo>
                  <a:pt x="7859215" y="595874"/>
                </a:lnTo>
                <a:cubicBezTo>
                  <a:pt x="7859215" y="661694"/>
                  <a:pt x="7805857" y="715052"/>
                  <a:pt x="774003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Ampliação do número de Hospitais Amigo da Criança e da Mulher (IHAC);</a:t>
            </a:r>
            <a:endParaRPr lang="pt-BR" sz="1800" kern="1200"/>
          </a:p>
        </p:txBody>
      </p:sp>
      <p:sp>
        <p:nvSpPr>
          <p:cNvPr id="9" name="Forma livre 8"/>
          <p:cNvSpPr/>
          <p:nvPr/>
        </p:nvSpPr>
        <p:spPr>
          <a:xfrm>
            <a:off x="457200" y="2996952"/>
            <a:ext cx="7859215" cy="715052"/>
          </a:xfrm>
          <a:custGeom>
            <a:avLst/>
            <a:gdLst>
              <a:gd name="connsiteX0" fmla="*/ 0 w 7859215"/>
              <a:gd name="connsiteY0" fmla="*/ 119178 h 715052"/>
              <a:gd name="connsiteX1" fmla="*/ 119178 w 7859215"/>
              <a:gd name="connsiteY1" fmla="*/ 0 h 715052"/>
              <a:gd name="connsiteX2" fmla="*/ 7740037 w 7859215"/>
              <a:gd name="connsiteY2" fmla="*/ 0 h 715052"/>
              <a:gd name="connsiteX3" fmla="*/ 7859215 w 7859215"/>
              <a:gd name="connsiteY3" fmla="*/ 119178 h 715052"/>
              <a:gd name="connsiteX4" fmla="*/ 7859215 w 7859215"/>
              <a:gd name="connsiteY4" fmla="*/ 595874 h 715052"/>
              <a:gd name="connsiteX5" fmla="*/ 7740037 w 7859215"/>
              <a:gd name="connsiteY5" fmla="*/ 715052 h 715052"/>
              <a:gd name="connsiteX6" fmla="*/ 119178 w 7859215"/>
              <a:gd name="connsiteY6" fmla="*/ 715052 h 715052"/>
              <a:gd name="connsiteX7" fmla="*/ 0 w 7859215"/>
              <a:gd name="connsiteY7" fmla="*/ 595874 h 715052"/>
              <a:gd name="connsiteX8" fmla="*/ 0 w 785921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7740037" y="0"/>
                </a:lnTo>
                <a:cubicBezTo>
                  <a:pt x="7805857" y="0"/>
                  <a:pt x="7859215" y="53358"/>
                  <a:pt x="7859215" y="119178"/>
                </a:cubicBezTo>
                <a:lnTo>
                  <a:pt x="7859215" y="595874"/>
                </a:lnTo>
                <a:cubicBezTo>
                  <a:pt x="7859215" y="661694"/>
                  <a:pt x="7805857" y="715052"/>
                  <a:pt x="774003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Captação precoce  e  pré-natal de qualidade, com a classificação de risco;</a:t>
            </a:r>
            <a:endParaRPr lang="pt-BR" sz="18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457200" y="3861048"/>
            <a:ext cx="7859215" cy="715052"/>
          </a:xfrm>
          <a:custGeom>
            <a:avLst/>
            <a:gdLst>
              <a:gd name="connsiteX0" fmla="*/ 0 w 7859215"/>
              <a:gd name="connsiteY0" fmla="*/ 119178 h 715052"/>
              <a:gd name="connsiteX1" fmla="*/ 119178 w 7859215"/>
              <a:gd name="connsiteY1" fmla="*/ 0 h 715052"/>
              <a:gd name="connsiteX2" fmla="*/ 7740037 w 7859215"/>
              <a:gd name="connsiteY2" fmla="*/ 0 h 715052"/>
              <a:gd name="connsiteX3" fmla="*/ 7859215 w 7859215"/>
              <a:gd name="connsiteY3" fmla="*/ 119178 h 715052"/>
              <a:gd name="connsiteX4" fmla="*/ 7859215 w 7859215"/>
              <a:gd name="connsiteY4" fmla="*/ 595874 h 715052"/>
              <a:gd name="connsiteX5" fmla="*/ 7740037 w 7859215"/>
              <a:gd name="connsiteY5" fmla="*/ 715052 h 715052"/>
              <a:gd name="connsiteX6" fmla="*/ 119178 w 7859215"/>
              <a:gd name="connsiteY6" fmla="*/ 715052 h 715052"/>
              <a:gd name="connsiteX7" fmla="*/ 0 w 7859215"/>
              <a:gd name="connsiteY7" fmla="*/ 595874 h 715052"/>
              <a:gd name="connsiteX8" fmla="*/ 0 w 785921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7740037" y="0"/>
                </a:lnTo>
                <a:cubicBezTo>
                  <a:pt x="7805857" y="0"/>
                  <a:pt x="7859215" y="53358"/>
                  <a:pt x="7859215" y="119178"/>
                </a:cubicBezTo>
                <a:lnTo>
                  <a:pt x="7859215" y="595874"/>
                </a:lnTo>
                <a:cubicBezTo>
                  <a:pt x="7859215" y="661694"/>
                  <a:pt x="7805857" y="715052"/>
                  <a:pt x="774003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Atenção ao parto, nascimento e vinculação efetiva;</a:t>
            </a:r>
            <a:endParaRPr lang="pt-BR" sz="1800" kern="1200"/>
          </a:p>
        </p:txBody>
      </p:sp>
      <p:sp>
        <p:nvSpPr>
          <p:cNvPr id="11" name="Forma livre 10"/>
          <p:cNvSpPr/>
          <p:nvPr/>
        </p:nvSpPr>
        <p:spPr>
          <a:xfrm>
            <a:off x="457200" y="4725144"/>
            <a:ext cx="7859215" cy="715052"/>
          </a:xfrm>
          <a:custGeom>
            <a:avLst/>
            <a:gdLst>
              <a:gd name="connsiteX0" fmla="*/ 0 w 7859215"/>
              <a:gd name="connsiteY0" fmla="*/ 119178 h 715052"/>
              <a:gd name="connsiteX1" fmla="*/ 119178 w 7859215"/>
              <a:gd name="connsiteY1" fmla="*/ 0 h 715052"/>
              <a:gd name="connsiteX2" fmla="*/ 7740037 w 7859215"/>
              <a:gd name="connsiteY2" fmla="*/ 0 h 715052"/>
              <a:gd name="connsiteX3" fmla="*/ 7859215 w 7859215"/>
              <a:gd name="connsiteY3" fmla="*/ 119178 h 715052"/>
              <a:gd name="connsiteX4" fmla="*/ 7859215 w 7859215"/>
              <a:gd name="connsiteY4" fmla="*/ 595874 h 715052"/>
              <a:gd name="connsiteX5" fmla="*/ 7740037 w 7859215"/>
              <a:gd name="connsiteY5" fmla="*/ 715052 h 715052"/>
              <a:gd name="connsiteX6" fmla="*/ 119178 w 7859215"/>
              <a:gd name="connsiteY6" fmla="*/ 715052 h 715052"/>
              <a:gd name="connsiteX7" fmla="*/ 0 w 7859215"/>
              <a:gd name="connsiteY7" fmla="*/ 595874 h 715052"/>
              <a:gd name="connsiteX8" fmla="*/ 0 w 7859215"/>
              <a:gd name="connsiteY8" fmla="*/ 119178 h 7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5052">
                <a:moveTo>
                  <a:pt x="0" y="119178"/>
                </a:moveTo>
                <a:cubicBezTo>
                  <a:pt x="0" y="53358"/>
                  <a:pt x="53358" y="0"/>
                  <a:pt x="119178" y="0"/>
                </a:cubicBezTo>
                <a:lnTo>
                  <a:pt x="7740037" y="0"/>
                </a:lnTo>
                <a:cubicBezTo>
                  <a:pt x="7805857" y="0"/>
                  <a:pt x="7859215" y="53358"/>
                  <a:pt x="7859215" y="119178"/>
                </a:cubicBezTo>
                <a:lnTo>
                  <a:pt x="7859215" y="595874"/>
                </a:lnTo>
                <a:cubicBezTo>
                  <a:pt x="7859215" y="661694"/>
                  <a:pt x="7805857" y="715052"/>
                  <a:pt x="7740037" y="715052"/>
                </a:cubicBezTo>
                <a:lnTo>
                  <a:pt x="119178" y="715052"/>
                </a:lnTo>
                <a:cubicBezTo>
                  <a:pt x="53358" y="715052"/>
                  <a:pt x="0" y="661694"/>
                  <a:pt x="0" y="595874"/>
                </a:cubicBezTo>
                <a:lnTo>
                  <a:pt x="0" y="1191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486" tIns="103486" rIns="103486" bIns="10348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Melhoria no transporte neonatal e materno;</a:t>
            </a:r>
            <a:endParaRPr lang="pt-BR" sz="1800" kern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1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pt-BR" sz="3000" b="1" spc="50" dirty="0" smtClean="0">
                <a:ln w="1143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Desafios ampliação Rede Cegonha</a:t>
            </a:r>
            <a:endParaRPr lang="pt-BR" sz="3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467544" y="1271396"/>
            <a:ext cx="7859215" cy="716040"/>
          </a:xfrm>
          <a:custGeom>
            <a:avLst/>
            <a:gdLst>
              <a:gd name="connsiteX0" fmla="*/ 0 w 7859215"/>
              <a:gd name="connsiteY0" fmla="*/ 119342 h 716040"/>
              <a:gd name="connsiteX1" fmla="*/ 119342 w 7859215"/>
              <a:gd name="connsiteY1" fmla="*/ 0 h 716040"/>
              <a:gd name="connsiteX2" fmla="*/ 7739873 w 7859215"/>
              <a:gd name="connsiteY2" fmla="*/ 0 h 716040"/>
              <a:gd name="connsiteX3" fmla="*/ 7859215 w 7859215"/>
              <a:gd name="connsiteY3" fmla="*/ 119342 h 716040"/>
              <a:gd name="connsiteX4" fmla="*/ 7859215 w 7859215"/>
              <a:gd name="connsiteY4" fmla="*/ 596698 h 716040"/>
              <a:gd name="connsiteX5" fmla="*/ 7739873 w 7859215"/>
              <a:gd name="connsiteY5" fmla="*/ 716040 h 716040"/>
              <a:gd name="connsiteX6" fmla="*/ 119342 w 7859215"/>
              <a:gd name="connsiteY6" fmla="*/ 716040 h 716040"/>
              <a:gd name="connsiteX7" fmla="*/ 0 w 7859215"/>
              <a:gd name="connsiteY7" fmla="*/ 596698 h 716040"/>
              <a:gd name="connsiteX8" fmla="*/ 0 w 7859215"/>
              <a:gd name="connsiteY8" fmla="*/ 119342 h 7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6040">
                <a:moveTo>
                  <a:pt x="0" y="119342"/>
                </a:moveTo>
                <a:cubicBezTo>
                  <a:pt x="0" y="53431"/>
                  <a:pt x="53431" y="0"/>
                  <a:pt x="119342" y="0"/>
                </a:cubicBezTo>
                <a:lnTo>
                  <a:pt x="7739873" y="0"/>
                </a:lnTo>
                <a:cubicBezTo>
                  <a:pt x="7805784" y="0"/>
                  <a:pt x="7859215" y="53431"/>
                  <a:pt x="7859215" y="119342"/>
                </a:cubicBezTo>
                <a:lnTo>
                  <a:pt x="7859215" y="596698"/>
                </a:lnTo>
                <a:cubicBezTo>
                  <a:pt x="7859215" y="662609"/>
                  <a:pt x="7805784" y="716040"/>
                  <a:pt x="7739873" y="716040"/>
                </a:cubicBezTo>
                <a:lnTo>
                  <a:pt x="119342" y="716040"/>
                </a:lnTo>
                <a:cubicBezTo>
                  <a:pt x="53431" y="716040"/>
                  <a:pt x="0" y="662609"/>
                  <a:pt x="0" y="596698"/>
                </a:cubicBezTo>
                <a:lnTo>
                  <a:pt x="0" y="1193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Articulação com outras Redes de Atenção (Urgência e Emergência, Crônicas, Regulação, Saúde Indígena) ;</a:t>
            </a:r>
            <a:endParaRPr lang="pt-BR" sz="1800" kern="1200" dirty="0"/>
          </a:p>
        </p:txBody>
      </p:sp>
      <p:sp>
        <p:nvSpPr>
          <p:cNvPr id="7" name="Forma livre 6"/>
          <p:cNvSpPr/>
          <p:nvPr/>
        </p:nvSpPr>
        <p:spPr>
          <a:xfrm>
            <a:off x="467544" y="2039276"/>
            <a:ext cx="7859215" cy="716040"/>
          </a:xfrm>
          <a:custGeom>
            <a:avLst/>
            <a:gdLst>
              <a:gd name="connsiteX0" fmla="*/ 0 w 7859215"/>
              <a:gd name="connsiteY0" fmla="*/ 119342 h 716040"/>
              <a:gd name="connsiteX1" fmla="*/ 119342 w 7859215"/>
              <a:gd name="connsiteY1" fmla="*/ 0 h 716040"/>
              <a:gd name="connsiteX2" fmla="*/ 7739873 w 7859215"/>
              <a:gd name="connsiteY2" fmla="*/ 0 h 716040"/>
              <a:gd name="connsiteX3" fmla="*/ 7859215 w 7859215"/>
              <a:gd name="connsiteY3" fmla="*/ 119342 h 716040"/>
              <a:gd name="connsiteX4" fmla="*/ 7859215 w 7859215"/>
              <a:gd name="connsiteY4" fmla="*/ 596698 h 716040"/>
              <a:gd name="connsiteX5" fmla="*/ 7739873 w 7859215"/>
              <a:gd name="connsiteY5" fmla="*/ 716040 h 716040"/>
              <a:gd name="connsiteX6" fmla="*/ 119342 w 7859215"/>
              <a:gd name="connsiteY6" fmla="*/ 716040 h 716040"/>
              <a:gd name="connsiteX7" fmla="*/ 0 w 7859215"/>
              <a:gd name="connsiteY7" fmla="*/ 596698 h 716040"/>
              <a:gd name="connsiteX8" fmla="*/ 0 w 7859215"/>
              <a:gd name="connsiteY8" fmla="*/ 119342 h 7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6040">
                <a:moveTo>
                  <a:pt x="0" y="119342"/>
                </a:moveTo>
                <a:cubicBezTo>
                  <a:pt x="0" y="53431"/>
                  <a:pt x="53431" y="0"/>
                  <a:pt x="119342" y="0"/>
                </a:cubicBezTo>
                <a:lnTo>
                  <a:pt x="7739873" y="0"/>
                </a:lnTo>
                <a:cubicBezTo>
                  <a:pt x="7805784" y="0"/>
                  <a:pt x="7859215" y="53431"/>
                  <a:pt x="7859215" y="119342"/>
                </a:cubicBezTo>
                <a:lnTo>
                  <a:pt x="7859215" y="596698"/>
                </a:lnTo>
                <a:cubicBezTo>
                  <a:pt x="7859215" y="662609"/>
                  <a:pt x="7805784" y="716040"/>
                  <a:pt x="7739873" y="716040"/>
                </a:cubicBezTo>
                <a:lnTo>
                  <a:pt x="119342" y="716040"/>
                </a:lnTo>
                <a:cubicBezTo>
                  <a:pt x="53431" y="716040"/>
                  <a:pt x="0" y="662609"/>
                  <a:pt x="0" y="596698"/>
                </a:cubicBezTo>
                <a:lnTo>
                  <a:pt x="0" y="1193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Integração com os municípios do interior do Estado;</a:t>
            </a:r>
            <a:endParaRPr lang="pt-BR" sz="1800" kern="1200"/>
          </a:p>
        </p:txBody>
      </p:sp>
      <p:sp>
        <p:nvSpPr>
          <p:cNvPr id="8" name="Forma livre 7"/>
          <p:cNvSpPr/>
          <p:nvPr/>
        </p:nvSpPr>
        <p:spPr>
          <a:xfrm>
            <a:off x="467544" y="2807155"/>
            <a:ext cx="7859215" cy="716040"/>
          </a:xfrm>
          <a:custGeom>
            <a:avLst/>
            <a:gdLst>
              <a:gd name="connsiteX0" fmla="*/ 0 w 7859215"/>
              <a:gd name="connsiteY0" fmla="*/ 119342 h 716040"/>
              <a:gd name="connsiteX1" fmla="*/ 119342 w 7859215"/>
              <a:gd name="connsiteY1" fmla="*/ 0 h 716040"/>
              <a:gd name="connsiteX2" fmla="*/ 7739873 w 7859215"/>
              <a:gd name="connsiteY2" fmla="*/ 0 h 716040"/>
              <a:gd name="connsiteX3" fmla="*/ 7859215 w 7859215"/>
              <a:gd name="connsiteY3" fmla="*/ 119342 h 716040"/>
              <a:gd name="connsiteX4" fmla="*/ 7859215 w 7859215"/>
              <a:gd name="connsiteY4" fmla="*/ 596698 h 716040"/>
              <a:gd name="connsiteX5" fmla="*/ 7739873 w 7859215"/>
              <a:gd name="connsiteY5" fmla="*/ 716040 h 716040"/>
              <a:gd name="connsiteX6" fmla="*/ 119342 w 7859215"/>
              <a:gd name="connsiteY6" fmla="*/ 716040 h 716040"/>
              <a:gd name="connsiteX7" fmla="*/ 0 w 7859215"/>
              <a:gd name="connsiteY7" fmla="*/ 596698 h 716040"/>
              <a:gd name="connsiteX8" fmla="*/ 0 w 7859215"/>
              <a:gd name="connsiteY8" fmla="*/ 119342 h 7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6040">
                <a:moveTo>
                  <a:pt x="0" y="119342"/>
                </a:moveTo>
                <a:cubicBezTo>
                  <a:pt x="0" y="53431"/>
                  <a:pt x="53431" y="0"/>
                  <a:pt x="119342" y="0"/>
                </a:cubicBezTo>
                <a:lnTo>
                  <a:pt x="7739873" y="0"/>
                </a:lnTo>
                <a:cubicBezTo>
                  <a:pt x="7805784" y="0"/>
                  <a:pt x="7859215" y="53431"/>
                  <a:pt x="7859215" y="119342"/>
                </a:cubicBezTo>
                <a:lnTo>
                  <a:pt x="7859215" y="596698"/>
                </a:lnTo>
                <a:cubicBezTo>
                  <a:pt x="7859215" y="662609"/>
                  <a:pt x="7805784" y="716040"/>
                  <a:pt x="7739873" y="716040"/>
                </a:cubicBezTo>
                <a:lnTo>
                  <a:pt x="119342" y="716040"/>
                </a:lnTo>
                <a:cubicBezTo>
                  <a:pt x="53431" y="716040"/>
                  <a:pt x="0" y="662609"/>
                  <a:pt x="0" y="596698"/>
                </a:cubicBezTo>
                <a:lnTo>
                  <a:pt x="0" y="1193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Fluxograma para atendimento especialidades ao neonato, conforme preconiza Portaria 930/2012;</a:t>
            </a:r>
            <a:endParaRPr lang="pt-BR" sz="1800" kern="1200"/>
          </a:p>
        </p:txBody>
      </p:sp>
      <p:sp>
        <p:nvSpPr>
          <p:cNvPr id="9" name="Forma livre 8"/>
          <p:cNvSpPr/>
          <p:nvPr/>
        </p:nvSpPr>
        <p:spPr>
          <a:xfrm>
            <a:off x="467544" y="3575035"/>
            <a:ext cx="7859215" cy="716040"/>
          </a:xfrm>
          <a:custGeom>
            <a:avLst/>
            <a:gdLst>
              <a:gd name="connsiteX0" fmla="*/ 0 w 7859215"/>
              <a:gd name="connsiteY0" fmla="*/ 119342 h 716040"/>
              <a:gd name="connsiteX1" fmla="*/ 119342 w 7859215"/>
              <a:gd name="connsiteY1" fmla="*/ 0 h 716040"/>
              <a:gd name="connsiteX2" fmla="*/ 7739873 w 7859215"/>
              <a:gd name="connsiteY2" fmla="*/ 0 h 716040"/>
              <a:gd name="connsiteX3" fmla="*/ 7859215 w 7859215"/>
              <a:gd name="connsiteY3" fmla="*/ 119342 h 716040"/>
              <a:gd name="connsiteX4" fmla="*/ 7859215 w 7859215"/>
              <a:gd name="connsiteY4" fmla="*/ 596698 h 716040"/>
              <a:gd name="connsiteX5" fmla="*/ 7739873 w 7859215"/>
              <a:gd name="connsiteY5" fmla="*/ 716040 h 716040"/>
              <a:gd name="connsiteX6" fmla="*/ 119342 w 7859215"/>
              <a:gd name="connsiteY6" fmla="*/ 716040 h 716040"/>
              <a:gd name="connsiteX7" fmla="*/ 0 w 7859215"/>
              <a:gd name="connsiteY7" fmla="*/ 596698 h 716040"/>
              <a:gd name="connsiteX8" fmla="*/ 0 w 7859215"/>
              <a:gd name="connsiteY8" fmla="*/ 119342 h 7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6040">
                <a:moveTo>
                  <a:pt x="0" y="119342"/>
                </a:moveTo>
                <a:cubicBezTo>
                  <a:pt x="0" y="53431"/>
                  <a:pt x="53431" y="0"/>
                  <a:pt x="119342" y="0"/>
                </a:cubicBezTo>
                <a:lnTo>
                  <a:pt x="7739873" y="0"/>
                </a:lnTo>
                <a:cubicBezTo>
                  <a:pt x="7805784" y="0"/>
                  <a:pt x="7859215" y="53431"/>
                  <a:pt x="7859215" y="119342"/>
                </a:cubicBezTo>
                <a:lnTo>
                  <a:pt x="7859215" y="596698"/>
                </a:lnTo>
                <a:cubicBezTo>
                  <a:pt x="7859215" y="662609"/>
                  <a:pt x="7805784" y="716040"/>
                  <a:pt x="7739873" y="716040"/>
                </a:cubicBezTo>
                <a:lnTo>
                  <a:pt x="119342" y="716040"/>
                </a:lnTo>
                <a:cubicBezTo>
                  <a:pt x="53431" y="716040"/>
                  <a:pt x="0" y="662609"/>
                  <a:pt x="0" y="596698"/>
                </a:cubicBezTo>
                <a:lnTo>
                  <a:pt x="0" y="1193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smtClean="0"/>
              <a:t>Garantia da ampliação da Triagem Neonatal/ Encaminhamentos em todo o Estado;</a:t>
            </a:r>
            <a:endParaRPr lang="pt-BR" sz="1800" kern="1200"/>
          </a:p>
        </p:txBody>
      </p:sp>
      <p:sp>
        <p:nvSpPr>
          <p:cNvPr id="11" name="Forma livre 10"/>
          <p:cNvSpPr/>
          <p:nvPr/>
        </p:nvSpPr>
        <p:spPr>
          <a:xfrm>
            <a:off x="467544" y="4365104"/>
            <a:ext cx="7859215" cy="716040"/>
          </a:xfrm>
          <a:custGeom>
            <a:avLst/>
            <a:gdLst>
              <a:gd name="connsiteX0" fmla="*/ 0 w 7859215"/>
              <a:gd name="connsiteY0" fmla="*/ 119342 h 716040"/>
              <a:gd name="connsiteX1" fmla="*/ 119342 w 7859215"/>
              <a:gd name="connsiteY1" fmla="*/ 0 h 716040"/>
              <a:gd name="connsiteX2" fmla="*/ 7739873 w 7859215"/>
              <a:gd name="connsiteY2" fmla="*/ 0 h 716040"/>
              <a:gd name="connsiteX3" fmla="*/ 7859215 w 7859215"/>
              <a:gd name="connsiteY3" fmla="*/ 119342 h 716040"/>
              <a:gd name="connsiteX4" fmla="*/ 7859215 w 7859215"/>
              <a:gd name="connsiteY4" fmla="*/ 596698 h 716040"/>
              <a:gd name="connsiteX5" fmla="*/ 7739873 w 7859215"/>
              <a:gd name="connsiteY5" fmla="*/ 716040 h 716040"/>
              <a:gd name="connsiteX6" fmla="*/ 119342 w 7859215"/>
              <a:gd name="connsiteY6" fmla="*/ 716040 h 716040"/>
              <a:gd name="connsiteX7" fmla="*/ 0 w 7859215"/>
              <a:gd name="connsiteY7" fmla="*/ 596698 h 716040"/>
              <a:gd name="connsiteX8" fmla="*/ 0 w 7859215"/>
              <a:gd name="connsiteY8" fmla="*/ 119342 h 7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9215" h="716040">
                <a:moveTo>
                  <a:pt x="0" y="119342"/>
                </a:moveTo>
                <a:cubicBezTo>
                  <a:pt x="0" y="53431"/>
                  <a:pt x="53431" y="0"/>
                  <a:pt x="119342" y="0"/>
                </a:cubicBezTo>
                <a:lnTo>
                  <a:pt x="7739873" y="0"/>
                </a:lnTo>
                <a:cubicBezTo>
                  <a:pt x="7805784" y="0"/>
                  <a:pt x="7859215" y="53431"/>
                  <a:pt x="7859215" y="119342"/>
                </a:cubicBezTo>
                <a:lnTo>
                  <a:pt x="7859215" y="596698"/>
                </a:lnTo>
                <a:cubicBezTo>
                  <a:pt x="7859215" y="662609"/>
                  <a:pt x="7805784" y="716040"/>
                  <a:pt x="7739873" y="716040"/>
                </a:cubicBezTo>
                <a:lnTo>
                  <a:pt x="119342" y="716040"/>
                </a:lnTo>
                <a:cubicBezTo>
                  <a:pt x="53431" y="716040"/>
                  <a:pt x="0" y="662609"/>
                  <a:pt x="0" y="596698"/>
                </a:cubicBezTo>
                <a:lnTo>
                  <a:pt x="0" y="1193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3534" tIns="103534" rIns="103534" bIns="103534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Ampliação dos exames necessários para diagnóstico e pré</a:t>
            </a:r>
            <a:r>
              <a:rPr lang="pt-BR" dirty="0" smtClean="0"/>
              <a:t>-natal com qualidade</a:t>
            </a:r>
            <a:r>
              <a:rPr lang="pt-BR" sz="1800" kern="1200" dirty="0" smtClean="0"/>
              <a:t>.</a:t>
            </a:r>
            <a:endParaRPr lang="pt-BR" sz="1800" kern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78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3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22414" r="24027" b="12715"/>
          <a:stretch/>
        </p:blipFill>
        <p:spPr bwMode="auto">
          <a:xfrm>
            <a:off x="0" y="0"/>
            <a:ext cx="9175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EE56-62E2-46AD-8673-05FCD73F7DE0}" type="slidenum">
              <a:rPr lang="pt-BR" smtClean="0">
                <a:solidFill>
                  <a:prstClr val="black"/>
                </a:solidFill>
              </a:rPr>
              <a:pPr/>
              <a:t>36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8579296" cy="1143000"/>
          </a:xfrm>
        </p:spPr>
        <p:txBody>
          <a:bodyPr/>
          <a:lstStyle/>
          <a:p>
            <a:pPr algn="r"/>
            <a:r>
              <a:rPr lang="pt-BR" sz="3200" dirty="0">
                <a:solidFill>
                  <a:schemeClr val="tx1"/>
                </a:solidFill>
              </a:rPr>
              <a:t>Causas de óbitos maternos, por municípios de ocorrência do Amazonas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29363"/>
              </p:ext>
            </p:extLst>
          </p:nvPr>
        </p:nvGraphicFramePr>
        <p:xfrm>
          <a:off x="323528" y="1619250"/>
          <a:ext cx="7920881" cy="41860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48295"/>
                <a:gridCol w="1086293"/>
                <a:gridCol w="1086293"/>
              </a:tblGrid>
              <a:tr h="3220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Atalaia do Norte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   Eclampsia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 Vista do Ramos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O06   Aborto NE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Borba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O74   Complic anestesia durante trab parto e parto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Coari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O90   Complic do puerperio NCOP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00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O95   Morte obstetrica de causa NE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197768"/>
            <a:ext cx="8579296" cy="1143000"/>
          </a:xfrm>
        </p:spPr>
        <p:txBody>
          <a:bodyPr/>
          <a:lstStyle/>
          <a:p>
            <a:pPr algn="r"/>
            <a:r>
              <a:rPr lang="pt-BR" sz="3200" dirty="0">
                <a:solidFill>
                  <a:schemeClr val="tx1"/>
                </a:solidFill>
              </a:rPr>
              <a:t>Causas de óbitos maternos, por municípios de ocorrência do Amazonas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24095"/>
              </p:ext>
            </p:extLst>
          </p:nvPr>
        </p:nvGraphicFramePr>
        <p:xfrm>
          <a:off x="467544" y="1412776"/>
          <a:ext cx="7272807" cy="5029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277979"/>
                <a:gridCol w="997414"/>
                <a:gridCol w="997414"/>
              </a:tblGrid>
              <a:tr h="307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Codajás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Causa (CID10 3D)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2018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O95   Morte </a:t>
                      </a:r>
                      <a:r>
                        <a:rPr lang="pt-BR" sz="2000" u="none" strike="noStrike" dirty="0" err="1">
                          <a:effectLst/>
                          <a:latin typeface="Times" panose="02020603060405020304" pitchFamily="18" charset="0"/>
                        </a:rPr>
                        <a:t>obstetrica</a:t>
                      </a:r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 de causa NE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Eirunepé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O62   Anormalidades da </a:t>
                      </a:r>
                      <a:r>
                        <a:rPr lang="pt-BR" sz="2000" u="none" strike="noStrike" dirty="0" err="1">
                          <a:effectLst/>
                          <a:latin typeface="Times" panose="02020603060405020304" pitchFamily="18" charset="0"/>
                        </a:rPr>
                        <a:t>contracao</a:t>
                      </a:r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 uterina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Envira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O72   Hemorragia pos-parto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Fonte Boa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Causa (CID10 3D)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O14   Hipertensao gestacional c/proteinuria signif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O15   Eclampsia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Itamarati</a:t>
                      </a:r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Causa (CID10 3D)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794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O15   Eclampsia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" panose="02020603060405020304" pitchFamily="18" charset="0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" panose="02020603060405020304" pitchFamily="18" charset="0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6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579296" cy="1143000"/>
          </a:xfrm>
        </p:spPr>
        <p:txBody>
          <a:bodyPr/>
          <a:lstStyle/>
          <a:p>
            <a:pPr algn="r"/>
            <a:r>
              <a:rPr lang="pt-BR" sz="3200" dirty="0">
                <a:solidFill>
                  <a:schemeClr val="tx1"/>
                </a:solidFill>
              </a:rPr>
              <a:t>Causas de óbitos maternos, por municípios de ocorrência do Amazonas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08033"/>
              </p:ext>
            </p:extLst>
          </p:nvPr>
        </p:nvGraphicFramePr>
        <p:xfrm>
          <a:off x="395536" y="1700808"/>
          <a:ext cx="7776864" cy="38004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43782"/>
                <a:gridCol w="1066541"/>
                <a:gridCol w="1066541"/>
              </a:tblGrid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Maués</a:t>
                      </a:r>
                      <a:endParaRPr lang="pt-BR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O14   Hipertensao gestacional c/proteinuria signif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O62   Anormalidades da contracao uterina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O90   Complic do puerperio NCOP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O99   Outr doenc mat COP compl grav parto puerp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Nhamundá</a:t>
                      </a:r>
                      <a:endParaRPr lang="pt-BR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   Eclampsia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Parintins</a:t>
                      </a:r>
                      <a:endParaRPr lang="pt-BR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O85   Infecc puerperal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Santo Antônio do Iça</a:t>
                      </a:r>
                      <a:endParaRPr lang="pt-BR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O62   Anormalidades da contracao uterina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" y="44624"/>
            <a:ext cx="8579296" cy="1143000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</a:rPr>
              <a:t>Causas de óbitos maternos, por municípios </a:t>
            </a:r>
            <a:r>
              <a:rPr lang="pt-BR" sz="2800" dirty="0" smtClean="0">
                <a:solidFill>
                  <a:schemeClr val="tx1"/>
                </a:solidFill>
              </a:rPr>
              <a:t>- Amazonas</a:t>
            </a: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82027"/>
              </p:ext>
            </p:extLst>
          </p:nvPr>
        </p:nvGraphicFramePr>
        <p:xfrm>
          <a:off x="827584" y="1340768"/>
          <a:ext cx="6768751" cy="48237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912179"/>
                <a:gridCol w="928286"/>
                <a:gridCol w="928286"/>
              </a:tblGrid>
              <a:tr h="2770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Gabriel da Cachoeira</a:t>
                      </a:r>
                      <a:endParaRPr lang="pt-BR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O45   Descolamento prematuro da placenta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O72   Hemorragia </a:t>
                      </a:r>
                      <a:r>
                        <a:rPr lang="pt-BR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pos-parto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São Paulo de Olivença</a:t>
                      </a:r>
                      <a:endParaRPr lang="pt-BR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   Eclampsia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Tabatinga</a:t>
                      </a:r>
                      <a:endParaRPr lang="pt-BR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O06   Aborto NE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   Eclampsia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Tapauá</a:t>
                      </a:r>
                      <a:endParaRPr lang="pt-BR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O95   Morte obstetrica de causa NE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Tefé</a:t>
                      </a:r>
                      <a:endParaRPr lang="pt-BR" sz="18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  <a:tr h="277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O72   Hemorragia pos-parto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9" marR="9429" marT="94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4544" y="269776"/>
            <a:ext cx="8579296" cy="1143000"/>
          </a:xfrm>
        </p:spPr>
        <p:txBody>
          <a:bodyPr/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Causas de óbitos maternos, por municípios de </a:t>
            </a:r>
            <a:r>
              <a:rPr lang="pt-BR" sz="2800" dirty="0" smtClean="0">
                <a:solidFill>
                  <a:schemeClr val="tx1"/>
                </a:solidFill>
              </a:rPr>
              <a:t>ocorrência/AM</a:t>
            </a:r>
            <a:endParaRPr lang="pt-B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19607"/>
              </p:ext>
            </p:extLst>
          </p:nvPr>
        </p:nvGraphicFramePr>
        <p:xfrm>
          <a:off x="611560" y="1340768"/>
          <a:ext cx="7632849" cy="50673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39267"/>
                <a:gridCol w="1046791"/>
                <a:gridCol w="1046791"/>
              </a:tblGrid>
              <a:tr h="2428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Manaus</a:t>
                      </a:r>
                      <a:endParaRPr lang="pt-BR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 (CID10 3D)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O01   Mola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hidatiforme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O02  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Outr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produtos anormais da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concepcao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O06   Aborto NE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O10  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Hipertens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pre-exist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parto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puerp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O14  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Hipertensao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gestacional c/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proteinuria</a:t>
                      </a:r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   Eclampsia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O22   Complic venosas na gravidez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O45   Descolamento prematuro da placenta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O62   Anormalidades da contracao uterina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O67   Trab parto parto compl hemorr intrapart NCOP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O72   Hemorragia pos-parto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O75   Outr complic do trab parto e do parto NCOP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O85   Infecc puerperal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O86   Outr infecc puerperais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O88   Embolia orig obstetrica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O95   Morte obstetrica de causa NE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O98   Doen inf paras mat COP compl grav part puerp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O99   Outr doenc mat COP compl grav parto puerp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1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 smtClean="0">
                <a:solidFill>
                  <a:schemeClr val="tx1"/>
                </a:solidFill>
              </a:rPr>
              <a:t>Principais Causas de Óbito – 2017/2018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Capital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Interior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323611" y="4298545"/>
            <a:ext cx="2664296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Hemorragia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28474" y="4298545"/>
            <a:ext cx="2664296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339752" y="1300104"/>
            <a:ext cx="2664296" cy="15121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300104"/>
            <a:ext cx="2664296" cy="15121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Doença materna por complicação na gravidez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puerpério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31217" y="2492896"/>
            <a:ext cx="2664296" cy="15121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/>
              <a:t>Anormalidades da contração uterina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826395" y="5345832"/>
            <a:ext cx="2664296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Times" panose="02020603060405020304" pitchFamily="18" charset="0"/>
              </a:rPr>
              <a:t>Hipertensão gestacional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jacência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s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578</TotalTime>
  <Words>2516</Words>
  <Application>Microsoft Office PowerPoint</Application>
  <PresentationFormat>Apresentação na tela (4:3)</PresentationFormat>
  <Paragraphs>829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Adjacência</vt:lpstr>
      <vt:lpstr>Concurso</vt:lpstr>
      <vt:lpstr>Rede Cegonha</vt:lpstr>
      <vt:lpstr>Indicadores da Rede Cegonha - Mulher</vt:lpstr>
      <vt:lpstr> Óbitos maternos, por municípios de ocorrência/ Amazonas</vt:lpstr>
      <vt:lpstr>Causas de óbitos maternos, por municípios de ocorrência do Amazonas</vt:lpstr>
      <vt:lpstr>Causas de óbitos maternos, por municípios de ocorrência do Amazonas</vt:lpstr>
      <vt:lpstr>Causas de óbitos maternos, por municípios de ocorrência do Amazonas</vt:lpstr>
      <vt:lpstr>Causas de óbitos maternos, por municípios - Amazonas</vt:lpstr>
      <vt:lpstr>Causas de óbitos maternos, por municípios de ocorrência/AM</vt:lpstr>
      <vt:lpstr>Principais Causas de Óbito – 2017/2018</vt:lpstr>
      <vt:lpstr>Causas de óbitos maternos no Amazonas (Janeiro a Junho de 2018)</vt:lpstr>
      <vt:lpstr>Indicadores da Rede Cegonha - Criança</vt:lpstr>
      <vt:lpstr>Apresentação do PowerPoint</vt:lpstr>
      <vt:lpstr>Indicadores da Rede Cegonha - Sorologias</vt:lpstr>
      <vt:lpstr>Leitos por Região de Saúde – AM Diagnóstico</vt:lpstr>
      <vt:lpstr>Necessidade de leitos obstétricos e neonatais no Estado do Amazonas - Consolidado</vt:lpstr>
      <vt:lpstr>Por que a Rede Cegonha é relevante?</vt:lpstr>
      <vt:lpstr>O que é a Rede Cegonha?</vt:lpstr>
      <vt:lpstr>PRINCIPAIS OBJETIVOS DA REDE CEGONHA</vt:lpstr>
      <vt:lpstr>DIRETRIZES:</vt:lpstr>
      <vt:lpstr>Apresentação do PowerPoint</vt:lpstr>
      <vt:lpstr>COMPONENTES</vt:lpstr>
      <vt:lpstr>Apresentação do PowerPoint</vt:lpstr>
      <vt:lpstr>Apresentação do PowerPoint</vt:lpstr>
      <vt:lpstr>Rede Cegonha Breve contextualização no Amazonas</vt:lpstr>
      <vt:lpstr>Objetivos do Plano Estadual da Rede Cegonha</vt:lpstr>
      <vt:lpstr>Como? Estratégias Rede Cegonha</vt:lpstr>
      <vt:lpstr>Como? Estratégias Rede Cegonha</vt:lpstr>
      <vt:lpstr>E .... Plano de Redução da MORTE MATERNA no Estado</vt:lpstr>
      <vt:lpstr>E .... Plano de Redução da MORTE MATERNA no Estado</vt:lpstr>
      <vt:lpstr>Plano de Redução da MORTE MATERNA no Estado</vt:lpstr>
      <vt:lpstr>Plano de Redução da MORTE MATERNA no Estado</vt:lpstr>
      <vt:lpstr>Apresentação do PowerPoint</vt:lpstr>
      <vt:lpstr>       Desafios ampliação Rede Cegonha</vt:lpstr>
      <vt:lpstr>       Desafios ampliação Rede Cegonha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Helena Leal</dc:creator>
  <cp:lastModifiedBy>Marcos Vinícius</cp:lastModifiedBy>
  <cp:revision>113</cp:revision>
  <cp:lastPrinted>2012-07-30T22:58:22Z</cp:lastPrinted>
  <dcterms:created xsi:type="dcterms:W3CDTF">2013-06-20T11:55:40Z</dcterms:created>
  <dcterms:modified xsi:type="dcterms:W3CDTF">2018-08-23T12:31:39Z</dcterms:modified>
</cp:coreProperties>
</file>